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95" r:id="rId3"/>
    <p:sldId id="258" r:id="rId4"/>
    <p:sldId id="332" r:id="rId5"/>
    <p:sldId id="299" r:id="rId6"/>
    <p:sldId id="312" r:id="rId7"/>
    <p:sldId id="324" r:id="rId8"/>
    <p:sldId id="333" r:id="rId9"/>
    <p:sldId id="309" r:id="rId10"/>
    <p:sldId id="334" r:id="rId11"/>
    <p:sldId id="325" r:id="rId12"/>
    <p:sldId id="338" r:id="rId13"/>
    <p:sldId id="326" r:id="rId14"/>
    <p:sldId id="331" r:id="rId15"/>
    <p:sldId id="327" r:id="rId16"/>
    <p:sldId id="320" r:id="rId17"/>
    <p:sldId id="305" r:id="rId18"/>
    <p:sldId id="328" r:id="rId19"/>
    <p:sldId id="335" r:id="rId20"/>
    <p:sldId id="336" r:id="rId21"/>
    <p:sldId id="329" r:id="rId22"/>
    <p:sldId id="337" r:id="rId23"/>
    <p:sldId id="330" r:id="rId24"/>
    <p:sldId id="289" r:id="rId25"/>
    <p:sldId id="261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518E"/>
    <a:srgbClr val="7030A0"/>
    <a:srgbClr val="00B050"/>
    <a:srgbClr val="92D050"/>
    <a:srgbClr val="FFC000"/>
    <a:srgbClr val="6BC0FF"/>
    <a:srgbClr val="396E9A"/>
    <a:srgbClr val="90CBDD"/>
    <a:srgbClr val="FFFFFF"/>
    <a:srgbClr val="01B1D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75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565" y="4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zier.tistory.com/m/15309858" TargetMode="External"/><Relationship Id="rId3" Type="http://schemas.openxmlformats.org/officeDocument/2006/relationships/hyperlink" Target="https://dpg.danawa.com/bbs/view?boardSeq=244&amp;listSeq=4044271&amp;past=Y" TargetMode="External"/><Relationship Id="rId7" Type="http://schemas.openxmlformats.org/officeDocument/2006/relationships/hyperlink" Target="https://www.youtube.com/watch?v=Cj8kp11kQUA" TargetMode="External"/><Relationship Id="rId2" Type="http://schemas.openxmlformats.org/officeDocument/2006/relationships/hyperlink" Target="https://youtu.be/l2UkzfwD_S8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8R1XFU8ecEM" TargetMode="External"/><Relationship Id="rId5" Type="http://schemas.openxmlformats.org/officeDocument/2006/relationships/hyperlink" Target="https://from2015.tistory.com/1025" TargetMode="External"/><Relationship Id="rId10" Type="http://schemas.openxmlformats.org/officeDocument/2006/relationships/hyperlink" Target="https://jntechreview.tistory.com/51" TargetMode="External"/><Relationship Id="rId4" Type="http://schemas.openxmlformats.org/officeDocument/2006/relationships/hyperlink" Target="https://www.youtube.com/watch?v=lol70WbRs2c&amp;t=347s" TargetMode="External"/><Relationship Id="rId9" Type="http://schemas.openxmlformats.org/officeDocument/2006/relationships/hyperlink" Target="https://blog.hybrid3d.dev/2019-11-15-raytracing-pathtracing-denoising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1BB15-838B-44E2-82D2-653300432D78}"/>
              </a:ext>
            </a:extLst>
          </p:cNvPr>
          <p:cNvSpPr txBox="1"/>
          <p:nvPr/>
        </p:nvSpPr>
        <p:spPr>
          <a:xfrm>
            <a:off x="3815822" y="4862735"/>
            <a:ext cx="49536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kern="1800" spc="1100" dirty="0">
                <a:solidFill>
                  <a:schemeClr val="accent6"/>
                </a:solidFill>
                <a:latin typeface="+mj-ea"/>
                <a:ea typeface="+mj-ea"/>
              </a:rPr>
              <a:t>REVENGER</a:t>
            </a:r>
            <a:endParaRPr lang="ko-KR" altLang="en-US" sz="5400" kern="1800" spc="11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189498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+mj-ea"/>
                <a:ea typeface="+mj-ea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614FA885-8115-B198-757B-6ECAB817BA42}"/>
              </a:ext>
            </a:extLst>
          </p:cNvPr>
          <p:cNvSpPr txBox="1"/>
          <p:nvPr/>
        </p:nvSpPr>
        <p:spPr>
          <a:xfrm>
            <a:off x="9896624" y="5728176"/>
            <a:ext cx="2313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chemeClr val="accent6"/>
                </a:solidFill>
                <a:latin typeface="+mj-ea"/>
                <a:ea typeface="+mj-ea"/>
              </a:rPr>
              <a:t>2018182009 </a:t>
            </a:r>
            <a:r>
              <a:rPr lang="ko-KR" altLang="en-US" sz="2000" spc="-150" dirty="0">
                <a:solidFill>
                  <a:schemeClr val="accent6"/>
                </a:solidFill>
                <a:latin typeface="+mj-ea"/>
                <a:ea typeface="+mj-ea"/>
              </a:rPr>
              <a:t> 김승환</a:t>
            </a:r>
            <a:endParaRPr lang="en-US" altLang="ko-KR" sz="2000" spc="-15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spc="-150" dirty="0">
                <a:solidFill>
                  <a:schemeClr val="accent6"/>
                </a:solidFill>
                <a:latin typeface="+mj-ea"/>
                <a:ea typeface="+mj-ea"/>
              </a:rPr>
              <a:t>2018180046  </a:t>
            </a:r>
            <a:r>
              <a:rPr lang="ko-KR" altLang="en-US" sz="2000" spc="-150" dirty="0">
                <a:solidFill>
                  <a:schemeClr val="accent6"/>
                </a:solidFill>
                <a:latin typeface="+mj-ea"/>
                <a:ea typeface="+mj-ea"/>
              </a:rPr>
              <a:t>허재성</a:t>
            </a:r>
            <a:endParaRPr lang="en-US" altLang="ko-KR" sz="2000" spc="-15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spc="-150" dirty="0">
                <a:solidFill>
                  <a:schemeClr val="accent6"/>
                </a:solidFill>
                <a:latin typeface="+mj-ea"/>
                <a:ea typeface="+mj-ea"/>
              </a:rPr>
              <a:t>2018180033  </a:t>
            </a:r>
            <a:r>
              <a:rPr lang="ko-KR" altLang="en-US" sz="2000" spc="-150" dirty="0">
                <a:solidFill>
                  <a:schemeClr val="accent6"/>
                </a:solidFill>
                <a:latin typeface="+mj-ea"/>
                <a:ea typeface="+mj-ea"/>
              </a:rPr>
              <a:t>이세철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8F88F5B-B934-0EC9-38BA-CA0AB728791C}"/>
              </a:ext>
            </a:extLst>
          </p:cNvPr>
          <p:cNvSpPr/>
          <p:nvPr/>
        </p:nvSpPr>
        <p:spPr>
          <a:xfrm>
            <a:off x="279378" y="5324400"/>
            <a:ext cx="2149813" cy="1303506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2368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ADE43F-66F4-0C91-35C9-6422F381A817}"/>
              </a:ext>
            </a:extLst>
          </p:cNvPr>
          <p:cNvSpPr txBox="1"/>
          <p:nvPr/>
        </p:nvSpPr>
        <p:spPr>
          <a:xfrm>
            <a:off x="384371" y="4924290"/>
            <a:ext cx="19398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>
                <a:solidFill>
                  <a:schemeClr val="accent6"/>
                </a:solidFill>
                <a:latin typeface="+mj-ea"/>
                <a:ea typeface="+mj-ea"/>
              </a:rPr>
              <a:t>Professor.</a:t>
            </a:r>
            <a:r>
              <a:rPr lang="ko-KR" altLang="en-US" sz="2000" spc="-150">
                <a:solidFill>
                  <a:schemeClr val="accent6"/>
                </a:solidFill>
                <a:latin typeface="+mj-ea"/>
                <a:ea typeface="+mj-ea"/>
              </a:rPr>
              <a:t>정내훈</a:t>
            </a:r>
            <a:endParaRPr lang="ko-KR" altLang="en-US" sz="2000" spc="-15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4572311"/>
            <a:ext cx="10757914" cy="20159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4532099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6" y="4674347"/>
            <a:ext cx="107579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플레이어는 헬기의 각 고유 특수 능력을 사용할 수 있다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헬기가 공격을 받거나 장애물에 충돌할 경우 헬기의 어느 부위가 손상되었는 지 표시한다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헬기의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HP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가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0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이 되거나 특정 부위가 파괴가 되면 기능 정지가 되고 </a:t>
            </a:r>
            <a:b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</a:b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플레이어는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10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초 뒤 정해진 지역에서 부활한다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pc="-15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적들은 부활하지 않으므로 모든 적을 처리하면 승리하게 된다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5A8DD1E-4C70-BBC6-7BD9-234B34FAB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8854" y="1452048"/>
            <a:ext cx="3568086" cy="289158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4128854" y="4278366"/>
            <a:ext cx="2394970" cy="222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750" dirty="0">
                <a:latin typeface="+mj-ea"/>
                <a:ea typeface="+mj-ea"/>
              </a:rPr>
              <a:t>&lt;</a:t>
            </a:r>
            <a:r>
              <a:rPr lang="ko-KR" altLang="en-US" sz="750">
                <a:latin typeface="+mj-ea"/>
                <a:ea typeface="+mj-ea"/>
              </a:rPr>
              <a:t>그림 </a:t>
            </a:r>
            <a:r>
              <a:rPr lang="en-US" altLang="ko-KR" sz="750">
                <a:latin typeface="+mj-ea"/>
                <a:ea typeface="+mj-ea"/>
              </a:rPr>
              <a:t>4&gt; </a:t>
            </a:r>
            <a:r>
              <a:rPr lang="ko-KR" altLang="en-US" sz="750" dirty="0">
                <a:latin typeface="+mj-ea"/>
                <a:ea typeface="+mj-ea"/>
              </a:rPr>
              <a:t>무력 시스템 예시</a:t>
            </a:r>
            <a:endParaRPr lang="en-US" altLang="ko-KR" sz="750" dirty="0">
              <a:latin typeface="+mj-ea"/>
              <a:ea typeface="+mj-ea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AABB2C8-3B81-7AF1-2723-7B43B33F5AC1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26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FCB534-0305-40A2-6494-32C9E33E7B2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C7E5E-A6FE-708D-4E6B-D9B93E0E7543}"/>
              </a:ext>
            </a:extLst>
          </p:cNvPr>
          <p:cNvSpPr txBox="1"/>
          <p:nvPr/>
        </p:nvSpPr>
        <p:spPr>
          <a:xfrm>
            <a:off x="660400" y="138935"/>
            <a:ext cx="194963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EBD575-EFE5-E47B-CD76-9AAEB2C23602}"/>
              </a:ext>
            </a:extLst>
          </p:cNvPr>
          <p:cNvSpPr txBox="1"/>
          <p:nvPr/>
        </p:nvSpPr>
        <p:spPr>
          <a:xfrm>
            <a:off x="660400" y="694970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Introduction to the Game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4"/>
            </a:pPr>
            <a:r>
              <a:rPr lang="ko-KR" altLang="en-US">
                <a:latin typeface="+mj-ea"/>
                <a:ea typeface="+mj-ea"/>
              </a:rPr>
              <a:t>게임</a:t>
            </a:r>
            <a:r>
              <a:rPr lang="en-US" altLang="ko-KR">
                <a:latin typeface="+mj-ea"/>
                <a:ea typeface="+mj-ea"/>
              </a:rPr>
              <a:t> </a:t>
            </a:r>
            <a:r>
              <a:rPr lang="ko-KR" altLang="en-US">
                <a:latin typeface="+mj-ea"/>
                <a:ea typeface="+mj-ea"/>
              </a:rPr>
              <a:t>방법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29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97E16EF-5EB8-8D70-6EFC-FB0702EB807B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3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03BD94-C345-97BC-E0FF-78CB9808AF38}"/>
              </a:ext>
            </a:extLst>
          </p:cNvPr>
          <p:cNvSpPr txBox="1"/>
          <p:nvPr/>
        </p:nvSpPr>
        <p:spPr>
          <a:xfrm>
            <a:off x="5144633" y="3205070"/>
            <a:ext cx="180049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spc="-3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유사 게임</a:t>
            </a:r>
            <a:endParaRPr lang="ko-KR" altLang="en-US" sz="3600" spc="-3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5263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AABB2C8-3B81-7AF1-2723-7B43B33F5AC1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26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FCB534-0305-40A2-6494-32C9E33E7B2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C7E5E-A6FE-708D-4E6B-D9B93E0E7543}"/>
              </a:ext>
            </a:extLst>
          </p:cNvPr>
          <p:cNvSpPr txBox="1"/>
          <p:nvPr/>
        </p:nvSpPr>
        <p:spPr>
          <a:xfrm>
            <a:off x="660400" y="138935"/>
            <a:ext cx="194963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유사 게임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EBD575-EFE5-E47B-CD76-9AAEB2C23602}"/>
              </a:ext>
            </a:extLst>
          </p:cNvPr>
          <p:cNvSpPr txBox="1"/>
          <p:nvPr/>
        </p:nvSpPr>
        <p:spPr>
          <a:xfrm>
            <a:off x="660400" y="694970"/>
            <a:ext cx="11592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Similar Games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EFDD2DA9-56D9-8BB4-EB02-877A8D65F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7439117"/>
              </p:ext>
            </p:extLst>
          </p:nvPr>
        </p:nvGraphicFramePr>
        <p:xfrm>
          <a:off x="776177" y="4309581"/>
          <a:ext cx="10757915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1814">
                  <a:extLst>
                    <a:ext uri="{9D8B030D-6E8A-4147-A177-3AD203B41FA5}">
                      <a16:colId xmlns:a16="http://schemas.microsoft.com/office/drawing/2014/main" val="1599542864"/>
                    </a:ext>
                  </a:extLst>
                </a:gridCol>
                <a:gridCol w="4616995">
                  <a:extLst>
                    <a:ext uri="{9D8B030D-6E8A-4147-A177-3AD203B41FA5}">
                      <a16:colId xmlns:a16="http://schemas.microsoft.com/office/drawing/2014/main" val="3985791480"/>
                    </a:ext>
                  </a:extLst>
                </a:gridCol>
                <a:gridCol w="4449106">
                  <a:extLst>
                    <a:ext uri="{9D8B030D-6E8A-4147-A177-3AD203B41FA5}">
                      <a16:colId xmlns:a16="http://schemas.microsoft.com/office/drawing/2014/main" val="513610538"/>
                    </a:ext>
                  </a:extLst>
                </a:gridCol>
              </a:tblGrid>
              <a:tr h="2957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게임 이름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유사점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차이점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19538350"/>
                  </a:ext>
                </a:extLst>
              </a:tr>
              <a:tr h="9612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Battle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Field 4</a:t>
                      </a: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지상전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공중전의 플레이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적과의 전투로 자신은 살아남아 상대를 처치하는 방식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적을 처치하면서 목표 지역을 점령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스테이지 형식으로 공중전 클리어 시 </a:t>
                      </a:r>
                      <a:br>
                        <a:rPr lang="en-US" altLang="ko-KR">
                          <a:latin typeface="+mj-ea"/>
                          <a:ea typeface="+mj-ea"/>
                        </a:rPr>
                      </a:br>
                      <a:r>
                        <a:rPr lang="ko-KR" altLang="en-US">
                          <a:latin typeface="+mj-ea"/>
                          <a:ea typeface="+mj-ea"/>
                        </a:rPr>
                        <a:t>지상전으로 돌입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>
                          <a:latin typeface="+mj-ea"/>
                          <a:ea typeface="+mj-ea"/>
                        </a:rPr>
                        <a:t>Player vs Player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의 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PVP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가 아닌 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Player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들과 팀을 맺어 적 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NPC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들을 처치하는 방식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처치와 점령으로 인한 점수제가 없는 형태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738591"/>
                  </a:ext>
                </a:extLst>
              </a:tr>
              <a:tr h="6718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War of</a:t>
                      </a:r>
                    </a:p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Warplanes</a:t>
                      </a: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전투기 간의 유도 미사일 같은 특수 능력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전투기 모델을 선택하여 플레이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적을 처치하면서 목표 지역을 점령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83930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AE719EAE-18FB-CDB6-AC9F-A7253ED9E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77" y="1415577"/>
            <a:ext cx="4791584" cy="24546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F823C4-84F1-377A-99CA-D212CF34B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241" y="1415577"/>
            <a:ext cx="4798140" cy="24546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D1429-2D13-7D5F-F30E-20B54E3B6174}"/>
              </a:ext>
            </a:extLst>
          </p:cNvPr>
          <p:cNvSpPr txBox="1"/>
          <p:nvPr/>
        </p:nvSpPr>
        <p:spPr>
          <a:xfrm>
            <a:off x="776998" y="3867032"/>
            <a:ext cx="4790761" cy="222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750" dirty="0">
                <a:latin typeface="+mj-ea"/>
                <a:ea typeface="+mj-ea"/>
              </a:rPr>
              <a:t>&lt;</a:t>
            </a:r>
            <a:r>
              <a:rPr lang="ko-KR" altLang="en-US" sz="750">
                <a:latin typeface="+mj-ea"/>
                <a:ea typeface="+mj-ea"/>
              </a:rPr>
              <a:t>그림 </a:t>
            </a:r>
            <a:r>
              <a:rPr lang="en-US" altLang="ko-KR" sz="750">
                <a:latin typeface="+mj-ea"/>
                <a:ea typeface="+mj-ea"/>
              </a:rPr>
              <a:t>5&gt; Battle Field 4, </a:t>
            </a:r>
            <a:r>
              <a:rPr lang="ko-KR" altLang="en-US" sz="750">
                <a:latin typeface="+mj-ea"/>
                <a:ea typeface="+mj-ea"/>
              </a:rPr>
              <a:t>적 헬기에게 공격  시 화면 인 게임</a:t>
            </a:r>
            <a:endParaRPr lang="en-US" altLang="ko-KR" sz="750" dirty="0"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9ED33-BAB1-62FC-5E08-3568176DDCDE}"/>
              </a:ext>
            </a:extLst>
          </p:cNvPr>
          <p:cNvSpPr txBox="1"/>
          <p:nvPr/>
        </p:nvSpPr>
        <p:spPr>
          <a:xfrm>
            <a:off x="6624241" y="3871611"/>
            <a:ext cx="4790760" cy="222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750" dirty="0">
                <a:latin typeface="+mj-ea"/>
                <a:ea typeface="+mj-ea"/>
              </a:rPr>
              <a:t>&lt;</a:t>
            </a:r>
            <a:r>
              <a:rPr lang="ko-KR" altLang="en-US" sz="750">
                <a:latin typeface="+mj-ea"/>
                <a:ea typeface="+mj-ea"/>
              </a:rPr>
              <a:t>그림 </a:t>
            </a:r>
            <a:r>
              <a:rPr lang="en-US" altLang="ko-KR" sz="750">
                <a:latin typeface="+mj-ea"/>
                <a:ea typeface="+mj-ea"/>
              </a:rPr>
              <a:t>6&gt; World of Warplanes, </a:t>
            </a:r>
            <a:r>
              <a:rPr lang="ko-KR" altLang="en-US" sz="750">
                <a:latin typeface="+mj-ea"/>
                <a:ea typeface="+mj-ea"/>
              </a:rPr>
              <a:t>플레이어 특수 능력 </a:t>
            </a:r>
            <a:r>
              <a:rPr lang="en-US" altLang="ko-KR" sz="750">
                <a:latin typeface="+mj-ea"/>
                <a:ea typeface="+mj-ea"/>
              </a:rPr>
              <a:t>– </a:t>
            </a:r>
            <a:r>
              <a:rPr lang="ko-KR" altLang="en-US" sz="750">
                <a:latin typeface="+mj-ea"/>
                <a:ea typeface="+mj-ea"/>
              </a:rPr>
              <a:t>적 지역에 폭탄 떨어트리는 화면 인 게임</a:t>
            </a:r>
            <a:endParaRPr lang="en-US" altLang="ko-KR" sz="75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97E16EF-5EB8-8D70-6EFC-FB0702EB807B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4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03BD94-C345-97BC-E0FF-78CB9808AF38}"/>
              </a:ext>
            </a:extLst>
          </p:cNvPr>
          <p:cNvSpPr txBox="1"/>
          <p:nvPr/>
        </p:nvSpPr>
        <p:spPr>
          <a:xfrm>
            <a:off x="5144633" y="3205070"/>
            <a:ext cx="180049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환경</a:t>
            </a:r>
          </a:p>
        </p:txBody>
      </p:sp>
    </p:spTree>
    <p:extLst>
      <p:ext uri="{BB962C8B-B14F-4D97-AF65-F5344CB8AC3E}">
        <p14:creationId xmlns:p14="http://schemas.microsoft.com/office/powerpoint/2010/main" val="700922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환경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1FFFF6-A492-4601-AFF6-499496A70F0A}"/>
              </a:ext>
            </a:extLst>
          </p:cNvPr>
          <p:cNvSpPr txBox="1"/>
          <p:nvPr/>
        </p:nvSpPr>
        <p:spPr>
          <a:xfrm>
            <a:off x="660400" y="694970"/>
            <a:ext cx="19239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Development </a:t>
            </a:r>
            <a:r>
              <a:rPr lang="en-US" altLang="ko-KR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Enviroment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74A232-8750-F967-7A86-567937E59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2AF335-4439-FC78-2C1E-61769F371ACA}"/>
              </a:ext>
            </a:extLst>
          </p:cNvPr>
          <p:cNvSpPr txBox="1"/>
          <p:nvPr/>
        </p:nvSpPr>
        <p:spPr>
          <a:xfrm>
            <a:off x="660400" y="1582340"/>
            <a:ext cx="510789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Microsoft Windows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DirectX 12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Visual Studio 2022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Unity 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LUA 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3DS MAX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FMOD 2.02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IOCP</a:t>
            </a:r>
          </a:p>
        </p:txBody>
      </p:sp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97E16EF-5EB8-8D70-6EFC-FB0702EB807B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5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03BD94-C345-97BC-E0FF-78CB9808AF38}"/>
              </a:ext>
            </a:extLst>
          </p:cNvPr>
          <p:cNvSpPr txBox="1"/>
          <p:nvPr/>
        </p:nvSpPr>
        <p:spPr>
          <a:xfrm>
            <a:off x="3785855" y="3276485"/>
            <a:ext cx="486542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spc="-3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중점 연구 분야</a:t>
            </a:r>
            <a:endParaRPr lang="ko-KR" altLang="en-US" sz="3600" spc="-3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841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99FD7A6E-56D1-1EB3-2EE7-0870FF1B42B4}"/>
              </a:ext>
            </a:extLst>
          </p:cNvPr>
          <p:cNvSpPr/>
          <p:nvPr/>
        </p:nvSpPr>
        <p:spPr>
          <a:xfrm>
            <a:off x="9051702" y="1543912"/>
            <a:ext cx="2041451" cy="4730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CF0C711-37F5-85B5-AA51-9CE8D7FF9129}"/>
              </a:ext>
            </a:extLst>
          </p:cNvPr>
          <p:cNvSpPr/>
          <p:nvPr/>
        </p:nvSpPr>
        <p:spPr>
          <a:xfrm>
            <a:off x="6638902" y="1917292"/>
            <a:ext cx="2041451" cy="4203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5CA1E36-9C36-447C-BE92-3ABA5BB94B03}"/>
              </a:ext>
            </a:extLst>
          </p:cNvPr>
          <p:cNvSpPr/>
          <p:nvPr/>
        </p:nvSpPr>
        <p:spPr>
          <a:xfrm>
            <a:off x="639469" y="2095423"/>
            <a:ext cx="2041451" cy="14532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95E6F9-8ECD-4A6A-B8D5-C8AC3F8B23DD}"/>
              </a:ext>
            </a:extLst>
          </p:cNvPr>
          <p:cNvSpPr/>
          <p:nvPr/>
        </p:nvSpPr>
        <p:spPr>
          <a:xfrm>
            <a:off x="639469" y="2095422"/>
            <a:ext cx="2041451" cy="6042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E7B8A0-A68D-47A5-AC70-AF524F503FFC}"/>
              </a:ext>
            </a:extLst>
          </p:cNvPr>
          <p:cNvSpPr txBox="1"/>
          <p:nvPr/>
        </p:nvSpPr>
        <p:spPr>
          <a:xfrm>
            <a:off x="995268" y="2210395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서버 이중화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FF92359-5CF3-49FA-81C3-BCB37791E094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940AE7CC-35B3-0E65-65F5-7C1C69676812}"/>
              </a:ext>
            </a:extLst>
          </p:cNvPr>
          <p:cNvGrpSpPr/>
          <p:nvPr/>
        </p:nvGrpSpPr>
        <p:grpSpPr>
          <a:xfrm>
            <a:off x="832325" y="1253416"/>
            <a:ext cx="1579837" cy="375021"/>
            <a:chOff x="832325" y="1253416"/>
            <a:chExt cx="1579837" cy="375021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240B0E3-B70F-065C-3D89-F0D93DEF95C7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+mj-ea"/>
                  <a:ea typeface="+mj-ea"/>
                </a:rPr>
                <a:t>1)</a:t>
              </a:r>
              <a:endParaRPr lang="ko-KR" altLang="en-US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C6F723-685C-6EE7-81F1-2AAC9F559DD0}"/>
                </a:ext>
              </a:extLst>
            </p:cNvPr>
            <p:cNvSpPr txBox="1"/>
            <p:nvPr/>
          </p:nvSpPr>
          <p:spPr>
            <a:xfrm>
              <a:off x="1235237" y="1259105"/>
              <a:ext cx="1176925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36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27A6E70-D8AA-288F-3D6F-1CE0E6DD2E7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18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6B2621-CD68-9B85-FA80-CEF64A28BBA1}"/>
              </a:ext>
            </a:extLst>
          </p:cNvPr>
          <p:cNvSpPr txBox="1"/>
          <p:nvPr/>
        </p:nvSpPr>
        <p:spPr>
          <a:xfrm>
            <a:off x="2837713" y="4720304"/>
            <a:ext cx="3749770" cy="207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latin typeface="+mj-ea"/>
                <a:ea typeface="+mj-ea"/>
                <a:sym typeface="Advent Pro"/>
              </a:rPr>
              <a:t>7</a:t>
            </a:r>
            <a:r>
              <a:rPr lang="en-US" altLang="ko-KR" sz="750">
                <a:latin typeface="+mj-ea"/>
                <a:ea typeface="+mj-ea"/>
                <a:sym typeface="Advent Pro"/>
              </a:rPr>
              <a:t>&gt; </a:t>
            </a:r>
            <a:r>
              <a:rPr lang="ko-KR" altLang="en-US" sz="750" dirty="0">
                <a:latin typeface="+mj-ea"/>
                <a:ea typeface="+mj-ea"/>
                <a:sym typeface="Advent Pro"/>
              </a:rPr>
              <a:t>서버 이중화 도식화 예시</a:t>
            </a:r>
            <a:endParaRPr lang="en-US" altLang="ko-KR" sz="750" dirty="0">
              <a:latin typeface="+mj-ea"/>
              <a:ea typeface="+mj-ea"/>
              <a:sym typeface="Advent Pro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14E61F-93AE-FDFA-F48D-12F2167299A3}"/>
              </a:ext>
            </a:extLst>
          </p:cNvPr>
          <p:cNvSpPr txBox="1"/>
          <p:nvPr/>
        </p:nvSpPr>
        <p:spPr>
          <a:xfrm>
            <a:off x="9051702" y="1543912"/>
            <a:ext cx="2041452" cy="4720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기존 서버를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릴레이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서버와 로직 서버로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분리한다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릴레이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 </a:t>
            </a:r>
          </a:p>
          <a:p>
            <a:pPr algn="ctr"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Connection 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Pool 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역할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로직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 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실제 게임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로직 관리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</a:p>
          <a:p>
            <a:pPr algn="ctr">
              <a:lnSpc>
                <a:spcPct val="1200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로직 서버는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Active-Standby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구조로 이중화 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Actiive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서버와 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Standby 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서버는 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Heartbeat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를 주고 받으며 서로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상태를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확인한다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서버간의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데이터를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동기화 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EA2D0F-D9EB-FA6D-1CE3-499434A4EA7C}"/>
              </a:ext>
            </a:extLst>
          </p:cNvPr>
          <p:cNvSpPr txBox="1"/>
          <p:nvPr/>
        </p:nvSpPr>
        <p:spPr>
          <a:xfrm>
            <a:off x="623918" y="2706203"/>
            <a:ext cx="2041451" cy="85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 이중화를 통한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HA(High Availability, 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고가용성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를 구현한다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DFAE92-B3E7-2DB0-1BBF-45B1B335CACC}"/>
              </a:ext>
            </a:extLst>
          </p:cNvPr>
          <p:cNvSpPr txBox="1"/>
          <p:nvPr/>
        </p:nvSpPr>
        <p:spPr>
          <a:xfrm>
            <a:off x="6623351" y="1917292"/>
            <a:ext cx="2041452" cy="420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운영중인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서비스의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안정성을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위해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각종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자원을 이중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또는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그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이상으로 구성한다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하나의 서비스에 장애가 발생하는 경우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다른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서버를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통해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서비스를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지속가능하게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결과적으로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 하나가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다운되어도 다른 서버로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연결되도록 하여 약간의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렉만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발생할 뿐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사용자가 이를 인지하지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못하도록 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7679FC5-AD05-CBF5-7C2F-7C50C1D7B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268" y="2245950"/>
            <a:ext cx="3128220" cy="24743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B3EB58-7858-E4F6-4705-BAE01A842ECA}"/>
              </a:ext>
            </a:extLst>
          </p:cNvPr>
          <p:cNvSpPr txBox="1"/>
          <p:nvPr/>
        </p:nvSpPr>
        <p:spPr>
          <a:xfrm>
            <a:off x="660400" y="69497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Key of</a:t>
            </a:r>
            <a:r>
              <a:rPr lang="ko-KR" alt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Research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7229E-E085-E38D-2491-44255E5C2279}"/>
              </a:ext>
            </a:extLst>
          </p:cNvPr>
          <p:cNvSpPr txBox="1"/>
          <p:nvPr/>
        </p:nvSpPr>
        <p:spPr>
          <a:xfrm>
            <a:off x="660400" y="138935"/>
            <a:ext cx="27376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858E5B2-0CB8-0E42-105E-F6FB0F0325C7}"/>
              </a:ext>
            </a:extLst>
          </p:cNvPr>
          <p:cNvSpPr/>
          <p:nvPr/>
        </p:nvSpPr>
        <p:spPr>
          <a:xfrm>
            <a:off x="6623351" y="1881491"/>
            <a:ext cx="2057002" cy="42139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FF92359-5CF3-49FA-81C3-BCB37791E094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4CF183-5246-91DB-6937-C0D6D792C20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21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832325" y="1253416"/>
            <a:ext cx="1770594" cy="375021"/>
            <a:chOff x="832325" y="1253416"/>
            <a:chExt cx="1770594" cy="37502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1367682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b="1" spc="-150" dirty="0">
                  <a:solidFill>
                    <a:schemeClr val="tx1"/>
                  </a:solidFill>
                  <a:latin typeface="+mj-ea"/>
                  <a:ea typeface="+mj-ea"/>
                </a:rPr>
                <a:t>레이 </a:t>
              </a:r>
              <a:r>
                <a:rPr lang="ko-KR" altLang="en-US" b="1" spc="-150" dirty="0" err="1">
                  <a:solidFill>
                    <a:schemeClr val="tx1"/>
                  </a:solidFill>
                  <a:latin typeface="+mj-ea"/>
                  <a:ea typeface="+mj-ea"/>
                </a:rPr>
                <a:t>트레이싱</a:t>
              </a:r>
              <a:endParaRPr lang="ko-KR" altLang="en-US" sz="36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9E9C745-83F5-B9B5-5670-A9A35232F0D1}"/>
              </a:ext>
            </a:extLst>
          </p:cNvPr>
          <p:cNvSpPr txBox="1"/>
          <p:nvPr/>
        </p:nvSpPr>
        <p:spPr>
          <a:xfrm>
            <a:off x="660400" y="69497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Key of</a:t>
            </a:r>
            <a:r>
              <a:rPr lang="ko-KR" alt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Research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6BDA45-06E9-F764-0AFC-F082342252E3}"/>
              </a:ext>
            </a:extLst>
          </p:cNvPr>
          <p:cNvSpPr txBox="1"/>
          <p:nvPr/>
        </p:nvSpPr>
        <p:spPr>
          <a:xfrm>
            <a:off x="660400" y="138935"/>
            <a:ext cx="273762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921AF2FF-4B92-2B2D-CEFE-C1DE9D387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266" y="3988445"/>
            <a:ext cx="3043733" cy="2268665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10170E7B-6915-ED95-B163-09F50A63A42B}"/>
              </a:ext>
            </a:extLst>
          </p:cNvPr>
          <p:cNvGrpSpPr/>
          <p:nvPr/>
        </p:nvGrpSpPr>
        <p:grpSpPr>
          <a:xfrm>
            <a:off x="639468" y="2096233"/>
            <a:ext cx="2041453" cy="1198739"/>
            <a:chOff x="639468" y="1725916"/>
            <a:chExt cx="2041453" cy="1198739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7BE11308-D692-0636-C682-525D0CBF2CA2}"/>
                </a:ext>
              </a:extLst>
            </p:cNvPr>
            <p:cNvSpPr/>
            <p:nvPr/>
          </p:nvSpPr>
          <p:spPr>
            <a:xfrm>
              <a:off x="639470" y="1725919"/>
              <a:ext cx="2041451" cy="119873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9D7C95E-D125-6903-D0AB-CBE4B34D573E}"/>
                </a:ext>
              </a:extLst>
            </p:cNvPr>
            <p:cNvSpPr/>
            <p:nvPr/>
          </p:nvSpPr>
          <p:spPr>
            <a:xfrm>
              <a:off x="639468" y="1725916"/>
              <a:ext cx="2041451" cy="6042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034E6AF-E41C-EC96-9A73-320B75548A5A}"/>
                </a:ext>
              </a:extLst>
            </p:cNvPr>
            <p:cNvSpPr txBox="1"/>
            <p:nvPr/>
          </p:nvSpPr>
          <p:spPr>
            <a:xfrm>
              <a:off x="917521" y="1840889"/>
              <a:ext cx="1502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>
                  <a:solidFill>
                    <a:schemeClr val="bg1">
                      <a:lumMod val="95000"/>
                    </a:schemeClr>
                  </a:solidFill>
                  <a:latin typeface="+mj-ea"/>
                  <a:ea typeface="+mj-ea"/>
                </a:rPr>
                <a:t>레이 트레이싱</a:t>
              </a:r>
              <a:endParaRPr lang="ko-KR" altLang="en-US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469CA14-0C68-9028-1A41-6FCF9FA7F774}"/>
                </a:ext>
              </a:extLst>
            </p:cNvPr>
            <p:cNvSpPr txBox="1"/>
            <p:nvPr/>
          </p:nvSpPr>
          <p:spPr>
            <a:xfrm>
              <a:off x="639468" y="2330196"/>
              <a:ext cx="2041451" cy="594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spc="-15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실제와 근사한 모습의</a:t>
              </a:r>
              <a:endPara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spc="-15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그래픽을 구현한다</a:t>
              </a:r>
              <a:r>
                <a:rPr lang="en-US" altLang="ko-KR" sz="1400" spc="-15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.</a:t>
              </a:r>
              <a:endPara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B970F662-F7FB-9C5A-A0DA-C1FA41CC31A5}"/>
              </a:ext>
            </a:extLst>
          </p:cNvPr>
          <p:cNvSpPr txBox="1"/>
          <p:nvPr/>
        </p:nvSpPr>
        <p:spPr>
          <a:xfrm>
            <a:off x="6623352" y="1881490"/>
            <a:ext cx="2057001" cy="4213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물체의 색상은 반사된 빛이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우리 눈에 비친 결과물로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반사된 빛은 눈으로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바로 들어오기도 하지만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다른 물체들을 통해 </a:t>
            </a:r>
            <a:b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</a:b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굴절이 되거나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반사가 된 후 </a:t>
            </a:r>
            <a:b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</a:b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눈에 들어오기도한다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왼쪽 상단의 사진은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레이 트레이싱 기법이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적용된 구들의 사진이며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레이 트레이싱을 적용하면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반사와 굴절에 대한  표현이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래스터라이제이션 보다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더 현실적인 그래픽을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보여준다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E3B3BF00-0020-1973-8B7C-2FE8F5E1E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2267" y="1310273"/>
            <a:ext cx="3043733" cy="2268665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A9D8B2AB-EF0F-EE75-7144-2A46A6FE0D20}"/>
              </a:ext>
            </a:extLst>
          </p:cNvPr>
          <p:cNvSpPr/>
          <p:nvPr/>
        </p:nvSpPr>
        <p:spPr>
          <a:xfrm>
            <a:off x="9051701" y="1319040"/>
            <a:ext cx="2041452" cy="49380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0AE55DD-B50A-A4EA-F9E6-011BAF8ADCDC}"/>
              </a:ext>
            </a:extLst>
          </p:cNvPr>
          <p:cNvSpPr txBox="1"/>
          <p:nvPr/>
        </p:nvSpPr>
        <p:spPr>
          <a:xfrm>
            <a:off x="9075618" y="1310273"/>
            <a:ext cx="2017535" cy="4989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빛을 추적하기 위한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카메라에서 발사된 광선을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차 광선이라 할때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</a:t>
            </a:r>
          </a:p>
          <a:p>
            <a:pPr algn="ctr">
              <a:lnSpc>
                <a:spcPct val="120000"/>
              </a:lnSpc>
            </a:pP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차 광선이 어떤 물체에 닿지 않을 경우 간접광은 없음으로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판단한다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그러나 물체에 닿을 경우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그림자에 가려지는  지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반사와 굴절이 되는 지를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판단하고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</a:t>
            </a:r>
          </a:p>
          <a:p>
            <a:pPr algn="ctr">
              <a:lnSpc>
                <a:spcPct val="120000"/>
              </a:lnSpc>
            </a:pP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각 상황에 대해서 광선들을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계산하여 추가적으로 생성된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그림자 광선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반사 광선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굴절 광선들로 물체에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부딪힘 없이 광원에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도달할 때까지 재귀적으로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반복한다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9B70943-98F7-F5D0-9401-424C592AA4D5}"/>
              </a:ext>
            </a:extLst>
          </p:cNvPr>
          <p:cNvSpPr txBox="1"/>
          <p:nvPr/>
        </p:nvSpPr>
        <p:spPr>
          <a:xfrm>
            <a:off x="3052266" y="3560807"/>
            <a:ext cx="3043733" cy="222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750" dirty="0">
                <a:latin typeface="+mj-ea"/>
                <a:ea typeface="+mj-ea"/>
              </a:rPr>
              <a:t>&lt;</a:t>
            </a:r>
            <a:r>
              <a:rPr lang="ko-KR" altLang="en-US" sz="750">
                <a:latin typeface="+mj-ea"/>
                <a:ea typeface="+mj-ea"/>
              </a:rPr>
              <a:t>그림 </a:t>
            </a:r>
            <a:r>
              <a:rPr lang="en-US" altLang="ko-KR" sz="750">
                <a:latin typeface="+mj-ea"/>
                <a:ea typeface="+mj-ea"/>
              </a:rPr>
              <a:t>8&gt; </a:t>
            </a:r>
            <a:r>
              <a:rPr lang="ko-KR" altLang="en-US" sz="750">
                <a:latin typeface="+mj-ea"/>
                <a:ea typeface="+mj-ea"/>
              </a:rPr>
              <a:t>레이 트레이싱이 구에 적용된 모습</a:t>
            </a:r>
            <a:endParaRPr lang="en-US" altLang="ko-KR" sz="750" dirty="0">
              <a:latin typeface="+mj-ea"/>
              <a:ea typeface="+mj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1801FE2-85D9-0E02-F7C2-80C814B46732}"/>
              </a:ext>
            </a:extLst>
          </p:cNvPr>
          <p:cNvSpPr txBox="1"/>
          <p:nvPr/>
        </p:nvSpPr>
        <p:spPr>
          <a:xfrm>
            <a:off x="3052266" y="6269568"/>
            <a:ext cx="2979616" cy="222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750" dirty="0">
                <a:latin typeface="+mj-ea"/>
                <a:ea typeface="+mj-ea"/>
              </a:rPr>
              <a:t>&lt;</a:t>
            </a:r>
            <a:r>
              <a:rPr lang="ko-KR" altLang="en-US" sz="750">
                <a:latin typeface="+mj-ea"/>
                <a:ea typeface="+mj-ea"/>
              </a:rPr>
              <a:t>그림 </a:t>
            </a:r>
            <a:r>
              <a:rPr lang="en-US" altLang="ko-KR" sz="750">
                <a:latin typeface="+mj-ea"/>
                <a:ea typeface="+mj-ea"/>
              </a:rPr>
              <a:t>9&gt; </a:t>
            </a:r>
            <a:r>
              <a:rPr lang="ko-KR" altLang="en-US" sz="750">
                <a:latin typeface="+mj-ea"/>
                <a:ea typeface="+mj-ea"/>
              </a:rPr>
              <a:t>레이 트레이싱의 원리 예시</a:t>
            </a:r>
            <a:endParaRPr lang="en-US" altLang="ko-KR" sz="75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8670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97E16EF-5EB8-8D70-6EFC-FB0702EB807B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6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03BD94-C345-97BC-E0FF-78CB9808AF38}"/>
              </a:ext>
            </a:extLst>
          </p:cNvPr>
          <p:cNvSpPr txBox="1"/>
          <p:nvPr/>
        </p:nvSpPr>
        <p:spPr>
          <a:xfrm>
            <a:off x="4263334" y="3269401"/>
            <a:ext cx="39104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역할 분담 및 준비 현황</a:t>
            </a:r>
          </a:p>
        </p:txBody>
      </p:sp>
    </p:spTree>
    <p:extLst>
      <p:ext uri="{BB962C8B-B14F-4D97-AF65-F5344CB8AC3E}">
        <p14:creationId xmlns:p14="http://schemas.microsoft.com/office/powerpoint/2010/main" val="404010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138935"/>
            <a:ext cx="35967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역할 분담 및 준비 현황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1FFFF6-A492-4601-AFF6-499496A70F0A}"/>
              </a:ext>
            </a:extLst>
          </p:cNvPr>
          <p:cNvSpPr txBox="1"/>
          <p:nvPr/>
        </p:nvSpPr>
        <p:spPr>
          <a:xfrm>
            <a:off x="660400" y="694970"/>
            <a:ext cx="20441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Role</a:t>
            </a:r>
            <a:r>
              <a:rPr lang="ko-KR" alt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Sharing and readiness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74A232-8750-F967-7A86-567937E59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2AF335-4439-FC78-2C1E-61769F371ACA}"/>
              </a:ext>
            </a:extLst>
          </p:cNvPr>
          <p:cNvSpPr txBox="1"/>
          <p:nvPr/>
        </p:nvSpPr>
        <p:spPr>
          <a:xfrm>
            <a:off x="853241" y="2274838"/>
            <a:ext cx="2926179" cy="2510223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>
                <a:latin typeface="+mj-ea"/>
                <a:ea typeface="+mj-ea"/>
              </a:rPr>
              <a:t>&lt;</a:t>
            </a:r>
            <a:r>
              <a:rPr lang="ko-KR" altLang="en-US">
                <a:latin typeface="+mj-ea"/>
                <a:ea typeface="+mj-ea"/>
              </a:rPr>
              <a:t>허재성</a:t>
            </a:r>
            <a:r>
              <a:rPr lang="en-US" altLang="ko-KR">
                <a:latin typeface="+mj-ea"/>
                <a:ea typeface="+mj-ea"/>
              </a:rPr>
              <a:t>&gt;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자료구조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게임 수학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+mj-ea"/>
                <a:ea typeface="+mj-ea"/>
              </a:rPr>
              <a:t>STL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네트워크 게임 프로그래밍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+mj-ea"/>
                <a:ea typeface="+mj-ea"/>
              </a:rPr>
              <a:t>3D </a:t>
            </a:r>
            <a:r>
              <a:rPr lang="ko-KR" altLang="en-US">
                <a:latin typeface="+mj-ea"/>
                <a:ea typeface="+mj-ea"/>
              </a:rPr>
              <a:t>게임 프로그래밍 </a:t>
            </a:r>
            <a:r>
              <a:rPr lang="en-US" altLang="ko-KR">
                <a:latin typeface="+mj-ea"/>
                <a:ea typeface="+mj-ea"/>
              </a:rPr>
              <a:t>1,2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C67628-CC3B-A881-4096-F893FCCCDE26}"/>
              </a:ext>
            </a:extLst>
          </p:cNvPr>
          <p:cNvSpPr txBox="1"/>
          <p:nvPr/>
        </p:nvSpPr>
        <p:spPr>
          <a:xfrm>
            <a:off x="4632910" y="2274838"/>
            <a:ext cx="2926179" cy="2510226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>
                <a:latin typeface="+mj-ea"/>
                <a:ea typeface="+mj-ea"/>
              </a:rPr>
              <a:t>&lt;</a:t>
            </a:r>
            <a:r>
              <a:rPr lang="ko-KR" altLang="en-US">
                <a:latin typeface="+mj-ea"/>
                <a:ea typeface="+mj-ea"/>
              </a:rPr>
              <a:t>김승환</a:t>
            </a:r>
            <a:r>
              <a:rPr lang="en-US" altLang="ko-KR">
                <a:latin typeface="+mj-ea"/>
                <a:ea typeface="+mj-ea"/>
              </a:rPr>
              <a:t>&gt;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+mj-ea"/>
                <a:ea typeface="+mj-ea"/>
              </a:rPr>
              <a:t>C, C++ </a:t>
            </a:r>
            <a:r>
              <a:rPr lang="ko-KR" altLang="en-US">
                <a:latin typeface="+mj-ea"/>
                <a:ea typeface="+mj-ea"/>
              </a:rPr>
              <a:t>프로그래밍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알고리즘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+mj-ea"/>
                <a:ea typeface="+mj-ea"/>
              </a:rPr>
              <a:t>STL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네트워크 게임 프로그래밍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데이터 베이스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인공지능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게임 서버 프로그래밍</a:t>
            </a:r>
            <a:endParaRPr lang="en-US" altLang="ko-KR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E66C1E-1C36-057D-159B-4AAC47DB1BEE}"/>
              </a:ext>
            </a:extLst>
          </p:cNvPr>
          <p:cNvSpPr txBox="1"/>
          <p:nvPr/>
        </p:nvSpPr>
        <p:spPr>
          <a:xfrm>
            <a:off x="8412580" y="2274838"/>
            <a:ext cx="2926179" cy="2510224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>
                <a:latin typeface="+mj-ea"/>
                <a:ea typeface="+mj-ea"/>
              </a:rPr>
              <a:t>&lt;</a:t>
            </a:r>
            <a:r>
              <a:rPr lang="ko-KR" altLang="en-US">
                <a:latin typeface="+mj-ea"/>
                <a:ea typeface="+mj-ea"/>
              </a:rPr>
              <a:t>이세철</a:t>
            </a:r>
            <a:r>
              <a:rPr lang="en-US" altLang="ko-KR">
                <a:latin typeface="+mj-ea"/>
                <a:ea typeface="+mj-ea"/>
              </a:rPr>
              <a:t>&gt;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+mj-ea"/>
                <a:ea typeface="+mj-ea"/>
              </a:rPr>
              <a:t>C, C++ </a:t>
            </a:r>
            <a:r>
              <a:rPr lang="ko-KR" altLang="en-US">
                <a:latin typeface="+mj-ea"/>
                <a:ea typeface="+mj-ea"/>
              </a:rPr>
              <a:t>프로그래밍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알고리즘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+mj-ea"/>
                <a:ea typeface="+mj-ea"/>
              </a:rPr>
              <a:t>STL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스크립트 언어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네트워크 게임 프로그래밍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게임 기획 </a:t>
            </a:r>
            <a:r>
              <a:rPr lang="en-US" altLang="ko-KR">
                <a:latin typeface="+mj-ea"/>
                <a:ea typeface="+mj-ea"/>
              </a:rPr>
              <a:t>1, 2</a:t>
            </a:r>
          </a:p>
        </p:txBody>
      </p:sp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707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1E1AB71-60B3-8D7A-1388-DB376E044902}"/>
              </a:ext>
            </a:extLst>
          </p:cNvPr>
          <p:cNvCxnSpPr>
            <a:cxnSpLocks/>
            <a:endCxn id="59" idx="2"/>
          </p:cNvCxnSpPr>
          <p:nvPr/>
        </p:nvCxnSpPr>
        <p:spPr>
          <a:xfrm flipH="1">
            <a:off x="907774" y="1627502"/>
            <a:ext cx="10471426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0B5926FB-531C-D679-B620-636F8294BD44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02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CF5535D-D83E-0F73-3D1F-F1DE9462D826}"/>
              </a:ext>
            </a:extLst>
          </p:cNvPr>
          <p:cNvSpPr txBox="1"/>
          <p:nvPr/>
        </p:nvSpPr>
        <p:spPr>
          <a:xfrm>
            <a:off x="3925203" y="1644837"/>
            <a:ext cx="2057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 dirty="0">
                <a:latin typeface="+mj-ea"/>
                <a:ea typeface="+mj-ea"/>
              </a:rPr>
              <a:t>배경</a:t>
            </a:r>
            <a:endParaRPr lang="en-US" altLang="ko-KR" dirty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 dirty="0">
                <a:latin typeface="+mj-ea"/>
                <a:ea typeface="+mj-ea"/>
              </a:rPr>
              <a:t>게임 정보</a:t>
            </a:r>
            <a:endParaRPr lang="en-US" altLang="ko-KR" dirty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조작 키</a:t>
            </a:r>
            <a:endParaRPr lang="en-US" altLang="ko-KR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게임 방법</a:t>
            </a:r>
            <a:endParaRPr lang="en-US" altLang="ko-KR">
              <a:latin typeface="+mj-ea"/>
              <a:ea typeface="+mj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0A0ABC-89FF-E1C4-5F16-59CDF5E5CE2C}"/>
              </a:ext>
            </a:extLst>
          </p:cNvPr>
          <p:cNvSpPr txBox="1"/>
          <p:nvPr/>
        </p:nvSpPr>
        <p:spPr>
          <a:xfrm>
            <a:off x="907774" y="4181905"/>
            <a:ext cx="20577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서버 이중화</a:t>
            </a:r>
            <a:endParaRPr lang="en-US" altLang="ko-KR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레이 </a:t>
            </a:r>
            <a:r>
              <a:rPr lang="ko-KR" altLang="en-US" dirty="0" err="1">
                <a:latin typeface="+mj-ea"/>
                <a:ea typeface="+mj-ea"/>
              </a:rPr>
              <a:t>트레이싱</a:t>
            </a:r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69B307-1721-BDED-A589-12768380926D}"/>
              </a:ext>
            </a:extLst>
          </p:cNvPr>
          <p:cNvGrpSpPr/>
          <p:nvPr/>
        </p:nvGrpSpPr>
        <p:grpSpPr>
          <a:xfrm>
            <a:off x="3677748" y="1015842"/>
            <a:ext cx="1702943" cy="646331"/>
            <a:chOff x="3641880" y="2097965"/>
            <a:chExt cx="1702943" cy="85546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E11D021-7C72-6D2B-3AFC-B87A1DE8DD01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5197D9-D8BA-5BC8-CCA8-9D217671AE6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소개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D489F23-D145-5FA8-1190-42EC721EE3C8}"/>
              </a:ext>
            </a:extLst>
          </p:cNvPr>
          <p:cNvGrpSpPr/>
          <p:nvPr/>
        </p:nvGrpSpPr>
        <p:grpSpPr>
          <a:xfrm>
            <a:off x="657908" y="1015842"/>
            <a:ext cx="1702943" cy="646331"/>
            <a:chOff x="3641880" y="2097965"/>
            <a:chExt cx="1702943" cy="855461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E12A939-1AEC-219E-E42A-3A7C3CCB7148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B8D8AFD-44B2-498D-140F-AA8270CEC0E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연구 목적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6474EAFF-9647-B871-7F93-CA64D9375F51}"/>
              </a:ext>
            </a:extLst>
          </p:cNvPr>
          <p:cNvGrpSpPr/>
          <p:nvPr/>
        </p:nvGrpSpPr>
        <p:grpSpPr>
          <a:xfrm>
            <a:off x="6811309" y="986908"/>
            <a:ext cx="1702943" cy="646331"/>
            <a:chOff x="3641880" y="2103047"/>
            <a:chExt cx="1702943" cy="845295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DB38EAE-85EB-A85A-220A-955471F540ED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838753B-8AF5-AB1D-BF4F-824F425ECDF9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유사 게임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6D111A7-C1BB-15F9-9B33-051D53D781A4}"/>
              </a:ext>
            </a:extLst>
          </p:cNvPr>
          <p:cNvGrpSpPr/>
          <p:nvPr/>
        </p:nvGrpSpPr>
        <p:grpSpPr>
          <a:xfrm>
            <a:off x="680930" y="3568127"/>
            <a:ext cx="3131404" cy="646331"/>
            <a:chOff x="3641880" y="2091233"/>
            <a:chExt cx="3131404" cy="86892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A8DCF26-FDE7-4BFC-D2E3-3E0D4237B230}"/>
                </a:ext>
              </a:extLst>
            </p:cNvPr>
            <p:cNvSpPr txBox="1"/>
            <p:nvPr/>
          </p:nvSpPr>
          <p:spPr>
            <a:xfrm>
              <a:off x="3641880" y="2091233"/>
              <a:ext cx="499732" cy="8689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5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539D25E-4705-734A-4DD3-67DE1281CE12}"/>
                </a:ext>
              </a:extLst>
            </p:cNvPr>
            <p:cNvSpPr txBox="1"/>
            <p:nvPr/>
          </p:nvSpPr>
          <p:spPr>
            <a:xfrm>
              <a:off x="4150151" y="2161333"/>
              <a:ext cx="2623133" cy="5379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중점 연구 분야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BE12275-6772-A706-78B6-B573FEA83301}"/>
              </a:ext>
            </a:extLst>
          </p:cNvPr>
          <p:cNvGrpSpPr/>
          <p:nvPr/>
        </p:nvGrpSpPr>
        <p:grpSpPr>
          <a:xfrm>
            <a:off x="9831149" y="986907"/>
            <a:ext cx="1702943" cy="646331"/>
            <a:chOff x="3641880" y="2103047"/>
            <a:chExt cx="1702943" cy="84529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D8586BD-02F2-789B-2E8A-E3590F5E4672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4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31924D3-53B5-4A85-B447-7017EA64D98C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환경</a:t>
              </a: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151B1DFA-A6CF-458E-5FA5-00017F8D8537}"/>
              </a:ext>
            </a:extLst>
          </p:cNvPr>
          <p:cNvGrpSpPr/>
          <p:nvPr/>
        </p:nvGrpSpPr>
        <p:grpSpPr>
          <a:xfrm>
            <a:off x="3675337" y="3552855"/>
            <a:ext cx="3120454" cy="646331"/>
            <a:chOff x="3641880" y="2098495"/>
            <a:chExt cx="3120454" cy="854399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F63588C5-249C-5669-8165-DF3D6DA3400E}"/>
                </a:ext>
              </a:extLst>
            </p:cNvPr>
            <p:cNvSpPr txBox="1"/>
            <p:nvPr/>
          </p:nvSpPr>
          <p:spPr>
            <a:xfrm>
              <a:off x="3641880" y="2098495"/>
              <a:ext cx="499732" cy="8543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6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4B83E2F5-69C6-71E7-2D1D-4F930D2DF32B}"/>
                </a:ext>
              </a:extLst>
            </p:cNvPr>
            <p:cNvSpPr txBox="1"/>
            <p:nvPr/>
          </p:nvSpPr>
          <p:spPr>
            <a:xfrm>
              <a:off x="4150151" y="2267667"/>
              <a:ext cx="2612183" cy="5289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역할 분담 및 준비 현황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7AD42E2-BA2D-18E6-754B-EE6FD00D4BB2}"/>
              </a:ext>
            </a:extLst>
          </p:cNvPr>
          <p:cNvGrpSpPr/>
          <p:nvPr/>
        </p:nvGrpSpPr>
        <p:grpSpPr>
          <a:xfrm>
            <a:off x="6806741" y="3526818"/>
            <a:ext cx="1687247" cy="646331"/>
            <a:chOff x="3641880" y="2043890"/>
            <a:chExt cx="1687247" cy="963611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9136B8D-7D31-6C8A-9B44-BE01E9B72480}"/>
                </a:ext>
              </a:extLst>
            </p:cNvPr>
            <p:cNvSpPr txBox="1"/>
            <p:nvPr/>
          </p:nvSpPr>
          <p:spPr>
            <a:xfrm>
              <a:off x="3641880" y="2043890"/>
              <a:ext cx="499732" cy="96361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7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78236A8-7FE0-6788-7C4B-5B8FC33C4B74}"/>
                </a:ext>
              </a:extLst>
            </p:cNvPr>
            <p:cNvSpPr txBox="1"/>
            <p:nvPr/>
          </p:nvSpPr>
          <p:spPr>
            <a:xfrm>
              <a:off x="4150151" y="2233864"/>
              <a:ext cx="1178976" cy="59652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일정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E1AFCA7C-BE93-E978-A7D1-97CF0150516D}"/>
              </a:ext>
            </a:extLst>
          </p:cNvPr>
          <p:cNvGrpSpPr/>
          <p:nvPr/>
        </p:nvGrpSpPr>
        <p:grpSpPr>
          <a:xfrm>
            <a:off x="9836930" y="3528978"/>
            <a:ext cx="1674140" cy="646331"/>
            <a:chOff x="3641880" y="2016067"/>
            <a:chExt cx="1305497" cy="1019257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8DC08B8-F9BC-2E1B-EEC2-B370620E7B3F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8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F64E1DE-6D29-ADA3-4879-661CF4718C7A}"/>
                </a:ext>
              </a:extLst>
            </p:cNvPr>
            <p:cNvSpPr txBox="1"/>
            <p:nvPr/>
          </p:nvSpPr>
          <p:spPr>
            <a:xfrm>
              <a:off x="4150151" y="2216640"/>
              <a:ext cx="797226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출처</a:t>
              </a:r>
            </a:p>
          </p:txBody>
        </p: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A377EAED-7B1C-21EF-AE71-0496ACD5DD38}"/>
              </a:ext>
            </a:extLst>
          </p:cNvPr>
          <p:cNvCxnSpPr>
            <a:cxnSpLocks/>
            <a:endCxn id="65" idx="2"/>
          </p:cNvCxnSpPr>
          <p:nvPr/>
        </p:nvCxnSpPr>
        <p:spPr>
          <a:xfrm flipH="1">
            <a:off x="930796" y="4188422"/>
            <a:ext cx="10471426" cy="2603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138935"/>
            <a:ext cx="35967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역할 분담 및 준비 현황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1FFFF6-A492-4601-AFF6-499496A70F0A}"/>
              </a:ext>
            </a:extLst>
          </p:cNvPr>
          <p:cNvSpPr txBox="1"/>
          <p:nvPr/>
        </p:nvSpPr>
        <p:spPr>
          <a:xfrm>
            <a:off x="660400" y="694970"/>
            <a:ext cx="19239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Development </a:t>
            </a:r>
            <a:r>
              <a:rPr lang="en-US" altLang="ko-KR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Enviroment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74A232-8750-F967-7A86-567937E59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16D62C5-39A0-6AFB-D199-299BFCBE9D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4283556"/>
              </p:ext>
            </p:extLst>
          </p:nvPr>
        </p:nvGraphicFramePr>
        <p:xfrm>
          <a:off x="776178" y="1291365"/>
          <a:ext cx="10639644" cy="51893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6548">
                  <a:extLst>
                    <a:ext uri="{9D8B030D-6E8A-4147-A177-3AD203B41FA5}">
                      <a16:colId xmlns:a16="http://schemas.microsoft.com/office/drawing/2014/main" val="1902811771"/>
                    </a:ext>
                  </a:extLst>
                </a:gridCol>
                <a:gridCol w="3546548">
                  <a:extLst>
                    <a:ext uri="{9D8B030D-6E8A-4147-A177-3AD203B41FA5}">
                      <a16:colId xmlns:a16="http://schemas.microsoft.com/office/drawing/2014/main" val="3586284677"/>
                    </a:ext>
                  </a:extLst>
                </a:gridCol>
                <a:gridCol w="3546548">
                  <a:extLst>
                    <a:ext uri="{9D8B030D-6E8A-4147-A177-3AD203B41FA5}">
                      <a16:colId xmlns:a16="http://schemas.microsoft.com/office/drawing/2014/main" val="2455631517"/>
                    </a:ext>
                  </a:extLst>
                </a:gridCol>
              </a:tblGrid>
              <a:tr h="4833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허재성 </a:t>
                      </a:r>
                      <a:r>
                        <a:rPr lang="en-US" altLang="ko-KR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클라이언트</a:t>
                      </a:r>
                      <a:r>
                        <a:rPr lang="en-US" altLang="ko-KR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BC0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김승환 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)</a:t>
                      </a: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BC0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이세철 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기획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/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)</a:t>
                      </a: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BC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657703"/>
                  </a:ext>
                </a:extLst>
              </a:tr>
              <a:tr h="4705937"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조명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그림자 처리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노멀 매핑 및 텍스쳐 블렌딩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모델 링킹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빌보드 처리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애니메이션 적용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레이 트레이싱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게임 서버 프레임워크 제작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로그인 서버 프레임워크 제작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각 서버와 클라이언트 간의 송수신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서버의 이중화를 위한 설계</a:t>
                      </a:r>
                      <a:endParaRPr lang="en-US" altLang="ko-KR" sz="1800" kern="120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>
                          <a:latin typeface="+mj-ea"/>
                          <a:ea typeface="+mj-ea"/>
                        </a:rPr>
                        <a:t>Lua Script (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헬기 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>
                          <a:latin typeface="+mj-ea"/>
                          <a:ea typeface="+mj-ea"/>
                        </a:rPr>
                        <a:t>Lua Script (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전투 시설 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물리적 움직임에 대한 로직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플레이어 자원 관리</a:t>
                      </a:r>
                      <a:br>
                        <a:rPr lang="en-US" altLang="ko-KR">
                          <a:latin typeface="+mj-ea"/>
                          <a:ea typeface="+mj-ea"/>
                        </a:rPr>
                      </a:br>
                      <a:r>
                        <a:rPr lang="en-US" altLang="ko-KR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특수 능력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파괴 수치 등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964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494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97E16EF-5EB8-8D70-6EFC-FB0702EB807B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7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03BD94-C345-97BC-E0FF-78CB9808AF38}"/>
              </a:ext>
            </a:extLst>
          </p:cNvPr>
          <p:cNvSpPr txBox="1"/>
          <p:nvPr/>
        </p:nvSpPr>
        <p:spPr>
          <a:xfrm>
            <a:off x="4263334" y="3269401"/>
            <a:ext cx="39104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val="33175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138935"/>
            <a:ext cx="35967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1FFFF6-A492-4601-AFF6-499496A70F0A}"/>
              </a:ext>
            </a:extLst>
          </p:cNvPr>
          <p:cNvSpPr txBox="1"/>
          <p:nvPr/>
        </p:nvSpPr>
        <p:spPr>
          <a:xfrm>
            <a:off x="660400" y="694970"/>
            <a:ext cx="17524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Development</a:t>
            </a:r>
            <a:r>
              <a:rPr lang="ko-KR" alt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Schedule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7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74A232-8750-F967-7A86-567937E59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2618CDA-7FB9-46D1-C357-267FDF70A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104711"/>
              </p:ext>
            </p:extLst>
          </p:nvPr>
        </p:nvGraphicFramePr>
        <p:xfrm>
          <a:off x="1378999" y="1291366"/>
          <a:ext cx="9821561" cy="51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2884">
                  <a:extLst>
                    <a:ext uri="{9D8B030D-6E8A-4147-A177-3AD203B41FA5}">
                      <a16:colId xmlns:a16="http://schemas.microsoft.com/office/drawing/2014/main" val="4110582852"/>
                    </a:ext>
                  </a:extLst>
                </a:gridCol>
                <a:gridCol w="701864">
                  <a:extLst>
                    <a:ext uri="{9D8B030D-6E8A-4147-A177-3AD203B41FA5}">
                      <a16:colId xmlns:a16="http://schemas.microsoft.com/office/drawing/2014/main" val="3201229719"/>
                    </a:ext>
                  </a:extLst>
                </a:gridCol>
                <a:gridCol w="710213">
                  <a:extLst>
                    <a:ext uri="{9D8B030D-6E8A-4147-A177-3AD203B41FA5}">
                      <a16:colId xmlns:a16="http://schemas.microsoft.com/office/drawing/2014/main" val="1232022947"/>
                    </a:ext>
                  </a:extLst>
                </a:gridCol>
                <a:gridCol w="865523">
                  <a:extLst>
                    <a:ext uri="{9D8B030D-6E8A-4147-A177-3AD203B41FA5}">
                      <a16:colId xmlns:a16="http://schemas.microsoft.com/office/drawing/2014/main" val="728257280"/>
                    </a:ext>
                  </a:extLst>
                </a:gridCol>
                <a:gridCol w="921749">
                  <a:extLst>
                    <a:ext uri="{9D8B030D-6E8A-4147-A177-3AD203B41FA5}">
                      <a16:colId xmlns:a16="http://schemas.microsoft.com/office/drawing/2014/main" val="1251783989"/>
                    </a:ext>
                  </a:extLst>
                </a:gridCol>
                <a:gridCol w="807868">
                  <a:extLst>
                    <a:ext uri="{9D8B030D-6E8A-4147-A177-3AD203B41FA5}">
                      <a16:colId xmlns:a16="http://schemas.microsoft.com/office/drawing/2014/main" val="3698250214"/>
                    </a:ext>
                  </a:extLst>
                </a:gridCol>
                <a:gridCol w="754602">
                  <a:extLst>
                    <a:ext uri="{9D8B030D-6E8A-4147-A177-3AD203B41FA5}">
                      <a16:colId xmlns:a16="http://schemas.microsoft.com/office/drawing/2014/main" val="3967112113"/>
                    </a:ext>
                  </a:extLst>
                </a:gridCol>
                <a:gridCol w="861134">
                  <a:extLst>
                    <a:ext uri="{9D8B030D-6E8A-4147-A177-3AD203B41FA5}">
                      <a16:colId xmlns:a16="http://schemas.microsoft.com/office/drawing/2014/main" val="2658826557"/>
                    </a:ext>
                  </a:extLst>
                </a:gridCol>
                <a:gridCol w="745724">
                  <a:extLst>
                    <a:ext uri="{9D8B030D-6E8A-4147-A177-3AD203B41FA5}">
                      <a16:colId xmlns:a16="http://schemas.microsoft.com/office/drawing/2014/main" val="2674535918"/>
                    </a:ext>
                  </a:extLst>
                </a:gridCol>
              </a:tblGrid>
              <a:tr h="225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7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302278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+mj-ea"/>
                          <a:ea typeface="+mj-ea"/>
                        </a:rPr>
                        <a:t>리소스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7195183"/>
                  </a:ext>
                </a:extLst>
              </a:tr>
              <a:tr h="4051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+mj-ea"/>
                          <a:ea typeface="+mj-ea"/>
                        </a:rPr>
                        <a:t>클라이언트 프레임워크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21017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+mj-ea"/>
                          <a:ea typeface="+mj-ea"/>
                        </a:rPr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55076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+mj-ea"/>
                          <a:ea typeface="+mj-ea"/>
                        </a:rPr>
                        <a:t>서버 프레임 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2294145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-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클라이언트 통신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53007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>
                          <a:latin typeface="+mj-ea"/>
                          <a:ea typeface="+mj-ea"/>
                        </a:rPr>
                        <a:t>UI, 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충돌처리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모델 링킹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984743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>
                          <a:latin typeface="+mj-ea"/>
                          <a:ea typeface="+mj-ea"/>
                        </a:rPr>
                        <a:t>NPC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 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81100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+mj-ea"/>
                          <a:ea typeface="+mj-ea"/>
                        </a:rPr>
                        <a:t>레이 트레이싱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374389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+mj-ea"/>
                          <a:ea typeface="+mj-ea"/>
                        </a:rPr>
                        <a:t>서버 이중화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546191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+mj-ea"/>
                          <a:ea typeface="+mj-ea"/>
                        </a:rPr>
                        <a:t>자원 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04955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+mj-ea"/>
                          <a:ea typeface="+mj-ea"/>
                        </a:rPr>
                        <a:t>테스트 및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889986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C657D072-A263-C051-35A2-BC582D184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203344"/>
              </p:ext>
            </p:extLst>
          </p:nvPr>
        </p:nvGraphicFramePr>
        <p:xfrm>
          <a:off x="8434605" y="206596"/>
          <a:ext cx="359673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8913">
                  <a:extLst>
                    <a:ext uri="{9D8B030D-6E8A-4147-A177-3AD203B41FA5}">
                      <a16:colId xmlns:a16="http://schemas.microsoft.com/office/drawing/2014/main" val="1117108802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383488921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536009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허재성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김승환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김승환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82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215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97E16EF-5EB8-8D70-6EFC-FB0702EB807B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8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03BD94-C345-97BC-E0FF-78CB9808AF38}"/>
              </a:ext>
            </a:extLst>
          </p:cNvPr>
          <p:cNvSpPr txBox="1"/>
          <p:nvPr/>
        </p:nvSpPr>
        <p:spPr>
          <a:xfrm>
            <a:off x="4263334" y="3269401"/>
            <a:ext cx="39104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출처</a:t>
            </a:r>
          </a:p>
        </p:txBody>
      </p:sp>
    </p:spTree>
    <p:extLst>
      <p:ext uri="{BB962C8B-B14F-4D97-AF65-F5344CB8AC3E}">
        <p14:creationId xmlns:p14="http://schemas.microsoft.com/office/powerpoint/2010/main" val="901162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5997992-439C-F07E-2376-FBEDF3405A1F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87716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출처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79FA253-49F2-49E8-9644-3CA19EBA48E1}"/>
              </a:ext>
            </a:extLst>
          </p:cNvPr>
          <p:cNvSpPr txBox="1"/>
          <p:nvPr/>
        </p:nvSpPr>
        <p:spPr>
          <a:xfrm>
            <a:off x="660400" y="694970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8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677EC355-419A-F0F8-D1E8-3D1680290DE8}"/>
              </a:ext>
            </a:extLst>
          </p:cNvPr>
          <p:cNvSpPr/>
          <p:nvPr/>
        </p:nvSpPr>
        <p:spPr>
          <a:xfrm>
            <a:off x="1136970" y="1806993"/>
            <a:ext cx="9918060" cy="459931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9B61AA1-F8B8-8F7C-5E16-2B27FA1220E8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B27BA0-BDDF-7B60-F182-9AA25FA672E6}"/>
              </a:ext>
            </a:extLst>
          </p:cNvPr>
          <p:cNvSpPr txBox="1"/>
          <p:nvPr/>
        </p:nvSpPr>
        <p:spPr>
          <a:xfrm>
            <a:off x="1136970" y="2908205"/>
            <a:ext cx="4959019" cy="22929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06 </a:t>
            </a:r>
            <a:r>
              <a:rPr lang="en-US" altLang="ko-KR" sz="1100" dirty="0">
                <a:latin typeface="+mj-ea"/>
                <a:ea typeface="+mj-ea"/>
              </a:rPr>
              <a:t>: </a:t>
            </a:r>
            <a:r>
              <a:rPr lang="ko-KR" altLang="en-US" sz="1100" dirty="0">
                <a:latin typeface="+mj-ea"/>
                <a:ea typeface="+mj-ea"/>
              </a:rPr>
              <a:t>그림 </a:t>
            </a:r>
            <a:r>
              <a:rPr lang="en-US" altLang="ko-KR" sz="1100" dirty="0">
                <a:latin typeface="+mj-ea"/>
                <a:ea typeface="+mj-ea"/>
              </a:rPr>
              <a:t>1_</a:t>
            </a:r>
            <a:r>
              <a:rPr lang="ko-KR" altLang="en-US" sz="110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 </a:t>
            </a:r>
            <a:r>
              <a:rPr lang="ko-KR" altLang="en-US" sz="1100" dirty="0"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1100" dirty="0">
              <a:latin typeface="+mj-ea"/>
              <a:ea typeface="+mj-ea"/>
            </a:endParaRPr>
          </a:p>
          <a:p>
            <a:pPr algn="just"/>
            <a:r>
              <a:rPr lang="en-US" altLang="ko-KR" sz="1100" dirty="0">
                <a:solidFill>
                  <a:schemeClr val="bg1"/>
                </a:solidFill>
                <a:latin typeface="+mj-ea"/>
                <a:ea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https://youtu.be/l2UkzfwD_S8</a:t>
            </a:r>
            <a:endParaRPr lang="en-US" altLang="ko-KR" sz="1100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08: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2_ </a:t>
            </a:r>
            <a:r>
              <a:rPr lang="ko-KR" altLang="en-US" sz="1100">
                <a:latin typeface="+mj-ea"/>
                <a:ea typeface="+mj-ea"/>
              </a:rPr>
              <a:t>사용하는 키보드</a:t>
            </a:r>
            <a:r>
              <a:rPr lang="en-US" altLang="ko-KR" sz="1100">
                <a:latin typeface="+mj-ea"/>
                <a:ea typeface="+mj-ea"/>
              </a:rPr>
              <a:t>, </a:t>
            </a:r>
            <a:r>
              <a:rPr lang="ko-KR" altLang="en-US" sz="1100">
                <a:latin typeface="+mj-ea"/>
                <a:ea typeface="+mj-ea"/>
              </a:rPr>
              <a:t>마우스 표시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https://dpg.danawa.com/bbs/view?boardSeq=244&amp;listSeq=4044271&amp;past=Y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09: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3_</a:t>
            </a:r>
            <a:r>
              <a:rPr lang="ko-KR" altLang="en-US" sz="1100">
                <a:latin typeface="+mj-ea"/>
                <a:ea typeface="+mj-ea"/>
              </a:rPr>
              <a:t> 게임 화면 예시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https://www.youtube.com/watch?v=lol70WbRs2c&amp;t=347s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10 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4_</a:t>
            </a:r>
            <a:r>
              <a:rPr lang="ko-KR" altLang="en-US" sz="1100">
                <a:latin typeface="+mj-ea"/>
                <a:ea typeface="+mj-ea"/>
              </a:rPr>
              <a:t> 무력 시스템 예시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https://from2015.tistory.com/1025</a:t>
            </a:r>
            <a:endParaRPr lang="en-US" altLang="ko-KR" sz="110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71935-BC04-5F64-A366-86A16B2969CC}"/>
              </a:ext>
            </a:extLst>
          </p:cNvPr>
          <p:cNvSpPr txBox="1"/>
          <p:nvPr/>
        </p:nvSpPr>
        <p:spPr>
          <a:xfrm>
            <a:off x="6095989" y="2569651"/>
            <a:ext cx="4959028" cy="29700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12: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5_ Battle Field 4, </a:t>
            </a:r>
            <a:r>
              <a:rPr lang="ko-KR" altLang="en-US" sz="1100">
                <a:latin typeface="+mj-ea"/>
                <a:ea typeface="+mj-ea"/>
              </a:rPr>
              <a:t>적 헬기에게 공격  시 화면 인 게임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https://www.youtube.com/watch?v=8R1XFU8ecEM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12: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6_ World of Warplanes, </a:t>
            </a:r>
            <a:r>
              <a:rPr lang="ko-KR" altLang="en-US" sz="1100">
                <a:latin typeface="+mj-ea"/>
                <a:ea typeface="+mj-ea"/>
              </a:rPr>
              <a:t>플레이어 특수 능력 </a:t>
            </a:r>
            <a:r>
              <a:rPr lang="en-US" altLang="ko-KR" sz="1100">
                <a:latin typeface="+mj-ea"/>
                <a:ea typeface="+mj-ea"/>
              </a:rPr>
              <a:t>– </a:t>
            </a:r>
            <a:r>
              <a:rPr lang="ko-KR" altLang="en-US" sz="1100">
                <a:latin typeface="+mj-ea"/>
                <a:ea typeface="+mj-ea"/>
              </a:rPr>
              <a:t>적 지역에 폭탄 떨어트리는 화면 인 게임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https://www.youtube.com/watch?v=Cj8kp11kQUA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16 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7_</a:t>
            </a:r>
            <a:r>
              <a:rPr lang="ko-KR" altLang="en-US" sz="1100">
                <a:latin typeface="+mj-ea"/>
                <a:ea typeface="+mj-ea"/>
              </a:rPr>
              <a:t>서버 이중화 도식 예시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https://creazier.tistory.com/m/15309858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17 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8_ </a:t>
            </a:r>
            <a:r>
              <a:rPr lang="ko-KR" altLang="en-US" sz="1100">
                <a:latin typeface="+mj-ea"/>
                <a:ea typeface="+mj-ea"/>
              </a:rPr>
              <a:t>레이 트레이싱이 구에 적용된 모습</a:t>
            </a:r>
            <a:endParaRPr lang="en-US" altLang="ko-KR" sz="1100">
              <a:latin typeface="+mj-ea"/>
              <a:ea typeface="+mj-ea"/>
              <a:sym typeface="Advent Pro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https://blog.hybrid3d.dev/2019-11-15-raytracing-pathtracing-denoising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17: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9_ </a:t>
            </a:r>
            <a:r>
              <a:rPr lang="ko-KR" altLang="en-US" sz="1100">
                <a:latin typeface="+mj-ea"/>
                <a:ea typeface="+mj-ea"/>
              </a:rPr>
              <a:t>레이 트레이싱의 원리 예시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https://jntechreview.tistory.com/51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5D0106E-C51A-2F74-F1D3-04827AED206A}"/>
              </a:ext>
            </a:extLst>
          </p:cNvPr>
          <p:cNvCxnSpPr>
            <a:cxnSpLocks/>
          </p:cNvCxnSpPr>
          <p:nvPr/>
        </p:nvCxnSpPr>
        <p:spPr>
          <a:xfrm flipV="1">
            <a:off x="6096000" y="1999542"/>
            <a:ext cx="0" cy="4110253"/>
          </a:xfrm>
          <a:prstGeom prst="line">
            <a:avLst/>
          </a:prstGeom>
          <a:ln w="28575">
            <a:solidFill>
              <a:srgbClr val="396E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434D475-A151-7158-673C-3EC20002AB3E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28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</a:rPr>
              <a:t> </a:t>
            </a:r>
            <a:r>
              <a:rPr lang="en-US" altLang="ko-KR" sz="4400" dirty="0">
                <a:solidFill>
                  <a:schemeClr val="bg1"/>
                </a:solidFill>
              </a:rPr>
              <a:t>YOU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1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F6A897A-79CE-CC83-102D-977C592FF196}"/>
              </a:ext>
            </a:extLst>
          </p:cNvPr>
          <p:cNvSpPr txBox="1"/>
          <p:nvPr/>
        </p:nvSpPr>
        <p:spPr>
          <a:xfrm>
            <a:off x="5144633" y="3205070"/>
            <a:ext cx="180049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spc="-3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연구 목적</a:t>
            </a:r>
            <a:endParaRPr lang="ko-KR" altLang="en-US" sz="3600" spc="-3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075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AE5CD925-FB66-6D51-6F3A-A477DC70F6AE}"/>
              </a:ext>
            </a:extLst>
          </p:cNvPr>
          <p:cNvSpPr/>
          <p:nvPr/>
        </p:nvSpPr>
        <p:spPr>
          <a:xfrm>
            <a:off x="1301060" y="1740744"/>
            <a:ext cx="9595540" cy="4259014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연구 목적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1FFFF6-A492-4601-AFF6-499496A70F0A}"/>
              </a:ext>
            </a:extLst>
          </p:cNvPr>
          <p:cNvSpPr txBox="1"/>
          <p:nvPr/>
        </p:nvSpPr>
        <p:spPr>
          <a:xfrm>
            <a:off x="660400" y="694970"/>
            <a:ext cx="15632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Perpose of research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237129-BC3D-F0A4-8795-833175E4D727}"/>
              </a:ext>
            </a:extLst>
          </p:cNvPr>
          <p:cNvSpPr txBox="1"/>
          <p:nvPr/>
        </p:nvSpPr>
        <p:spPr>
          <a:xfrm>
            <a:off x="2083090" y="2900755"/>
            <a:ext cx="802581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solidFill>
                  <a:schemeClr val="bg1"/>
                </a:solidFill>
                <a:latin typeface="+mj-ea"/>
                <a:ea typeface="+mj-ea"/>
              </a:rPr>
              <a:t>Direct3D 12</a:t>
            </a:r>
            <a:r>
              <a:rPr lang="ko-KR" altLang="en-US" sz="2400">
                <a:solidFill>
                  <a:schemeClr val="bg1"/>
                </a:solidFill>
                <a:latin typeface="+mj-ea"/>
                <a:ea typeface="+mj-ea"/>
              </a:rPr>
              <a:t>를 이용한 </a:t>
            </a:r>
            <a:r>
              <a:rPr lang="en-US" altLang="ko-KR" sz="2400">
                <a:solidFill>
                  <a:schemeClr val="bg1"/>
                </a:solidFill>
                <a:latin typeface="+mj-ea"/>
                <a:ea typeface="+mj-ea"/>
              </a:rPr>
              <a:t>3D </a:t>
            </a:r>
            <a:r>
              <a:rPr lang="ko-KR" altLang="en-US" sz="2400">
                <a:solidFill>
                  <a:schemeClr val="bg1"/>
                </a:solidFill>
                <a:latin typeface="+mj-ea"/>
                <a:ea typeface="+mj-ea"/>
              </a:rPr>
              <a:t>게임 제작 경험</a:t>
            </a:r>
            <a:endParaRPr lang="en-US" altLang="ko-KR" sz="2400">
              <a:solidFill>
                <a:schemeClr val="bg1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>
                <a:solidFill>
                  <a:schemeClr val="bg1"/>
                </a:solidFill>
                <a:latin typeface="+mj-ea"/>
                <a:ea typeface="+mj-ea"/>
              </a:rPr>
              <a:t>서버</a:t>
            </a:r>
            <a:r>
              <a:rPr lang="en-US" altLang="ko-KR" sz="2400">
                <a:solidFill>
                  <a:schemeClr val="bg1"/>
                </a:solidFill>
                <a:latin typeface="+mj-ea"/>
                <a:ea typeface="+mj-ea"/>
              </a:rPr>
              <a:t>-</a:t>
            </a:r>
            <a:r>
              <a:rPr lang="ko-KR" altLang="en-US" sz="2400">
                <a:solidFill>
                  <a:schemeClr val="bg1"/>
                </a:solidFill>
                <a:latin typeface="+mj-ea"/>
                <a:ea typeface="+mj-ea"/>
              </a:rPr>
              <a:t>클라이언트 프로그래머 간의 협업 프로젝트 진행 경험</a:t>
            </a:r>
            <a:endParaRPr lang="en-US" altLang="ko-KR" sz="2400">
              <a:solidFill>
                <a:schemeClr val="bg1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>
                <a:solidFill>
                  <a:schemeClr val="bg1"/>
                </a:solidFill>
                <a:latin typeface="+mj-ea"/>
                <a:ea typeface="+mj-ea"/>
              </a:rPr>
              <a:t>버전 컨트롤 시스템 </a:t>
            </a:r>
            <a:r>
              <a:rPr lang="en-US" altLang="ko-KR" sz="2400">
                <a:solidFill>
                  <a:schemeClr val="bg1"/>
                </a:solidFill>
                <a:latin typeface="+mj-ea"/>
                <a:ea typeface="+mj-ea"/>
              </a:rPr>
              <a:t>Git</a:t>
            </a:r>
            <a:r>
              <a:rPr lang="ko-KR" altLang="en-US" sz="2400">
                <a:solidFill>
                  <a:schemeClr val="bg1"/>
                </a:solidFill>
                <a:latin typeface="+mj-ea"/>
                <a:ea typeface="+mj-ea"/>
              </a:rPr>
              <a:t>을 통해 프로젝트 관리 능력 증진</a:t>
            </a:r>
            <a:endParaRPr lang="en-US" altLang="ko-KR" sz="2400">
              <a:solidFill>
                <a:schemeClr val="bg1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>
                <a:solidFill>
                  <a:schemeClr val="bg1"/>
                </a:solidFill>
                <a:latin typeface="+mj-ea"/>
                <a:ea typeface="+mj-ea"/>
              </a:rPr>
              <a:t>서버와 클라이언트의 협동 작업을 위한 프레임워크 제작</a:t>
            </a:r>
            <a:endParaRPr lang="en-US" altLang="ko-KR" sz="2400">
              <a:solidFill>
                <a:schemeClr val="bg1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>
                <a:solidFill>
                  <a:schemeClr val="bg1"/>
                </a:solidFill>
                <a:latin typeface="+mj-ea"/>
                <a:ea typeface="+mj-ea"/>
              </a:rPr>
              <a:t>IOCP</a:t>
            </a:r>
            <a:r>
              <a:rPr lang="ko-KR" altLang="en-US" sz="2400">
                <a:solidFill>
                  <a:schemeClr val="bg1"/>
                </a:solidFill>
                <a:latin typeface="+mj-ea"/>
                <a:ea typeface="+mj-ea"/>
              </a:rPr>
              <a:t>를 사용하여 서버 개발에 있어 효율적인 제작 능력 증진</a:t>
            </a:r>
            <a:endParaRPr lang="en-US" altLang="ko-KR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2196425-5766-832F-441D-560160897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04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97E16EF-5EB8-8D70-6EFC-FB0702EB807B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2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03BD94-C345-97BC-E0FF-78CB9808AF38}"/>
              </a:ext>
            </a:extLst>
          </p:cNvPr>
          <p:cNvSpPr txBox="1"/>
          <p:nvPr/>
        </p:nvSpPr>
        <p:spPr>
          <a:xfrm>
            <a:off x="5144633" y="3205070"/>
            <a:ext cx="180049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spc="-3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소개</a:t>
            </a:r>
            <a:endParaRPr lang="ko-KR" altLang="en-US" sz="3600" spc="-3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570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237129-BC3D-F0A4-8795-833175E4D727}"/>
              </a:ext>
            </a:extLst>
          </p:cNvPr>
          <p:cNvSpPr txBox="1"/>
          <p:nvPr/>
        </p:nvSpPr>
        <p:spPr>
          <a:xfrm>
            <a:off x="6426200" y="3131587"/>
            <a:ext cx="51078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+mj-ea"/>
                <a:ea typeface="+mj-ea"/>
              </a:rPr>
              <a:t>공중 전투 게임과 지상 전투 게임을 즐길 수 있는 게임</a:t>
            </a:r>
            <a:endParaRPr lang="en-US" altLang="ko-KR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팀원이라는 다른 플레이어와 함께</a:t>
            </a:r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제한 시간 안에 적 </a:t>
            </a:r>
            <a:r>
              <a:rPr lang="en-US" altLang="ko-KR">
                <a:latin typeface="+mj-ea"/>
                <a:ea typeface="+mj-ea"/>
              </a:rPr>
              <a:t>NPC</a:t>
            </a:r>
            <a:r>
              <a:rPr lang="ko-KR" altLang="en-US">
                <a:latin typeface="+mj-ea"/>
                <a:ea typeface="+mj-ea"/>
              </a:rPr>
              <a:t>를 몰살하고 </a:t>
            </a:r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점령해야 하는 멀티 게임</a:t>
            </a:r>
            <a:endParaRPr lang="en-US" altLang="ko-KR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타원 2">
            <a:extLst>
              <a:ext uri="{FF2B5EF4-FFF2-40B4-BE49-F238E27FC236}">
                <a16:creationId xmlns:a16="http://schemas.microsoft.com/office/drawing/2014/main" id="{AE5CD925-FB66-6D51-6F3A-A477DC70F6AE}"/>
              </a:ext>
            </a:extLst>
          </p:cNvPr>
          <p:cNvSpPr/>
          <p:nvPr/>
        </p:nvSpPr>
        <p:spPr>
          <a:xfrm>
            <a:off x="333031" y="1254539"/>
            <a:ext cx="5432770" cy="5231424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07E22CA-0B78-D82D-F2B7-C78A32AF7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702" y="2345560"/>
            <a:ext cx="5181766" cy="289006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455702" y="5235626"/>
            <a:ext cx="5181766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 algn="ctr">
              <a:buClr>
                <a:schemeClr val="lt2"/>
              </a:buClr>
              <a:buSzPts val="1400"/>
            </a:pPr>
            <a:r>
              <a:rPr lang="en-US" altLang="ko-KR" sz="1000" b="1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1000" b="1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1000" b="1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1000" b="1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1000" b="1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196425-5766-832F-441D-560160897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04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5EF30-5968-42BE-5E7F-ED14C86AC23E}"/>
              </a:ext>
            </a:extLst>
          </p:cNvPr>
          <p:cNvSpPr txBox="1"/>
          <p:nvPr/>
        </p:nvSpPr>
        <p:spPr>
          <a:xfrm>
            <a:off x="639469" y="1082716"/>
            <a:ext cx="945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 dirty="0">
                <a:latin typeface="+mj-ea"/>
                <a:ea typeface="+mj-ea"/>
              </a:rPr>
              <a:t>배경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B8111B-9A0F-7598-8F73-C8A46A5EB91D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A8D19D-6B51-048C-1E20-40BE02ABC4B6}"/>
              </a:ext>
            </a:extLst>
          </p:cNvPr>
          <p:cNvSpPr txBox="1"/>
          <p:nvPr/>
        </p:nvSpPr>
        <p:spPr>
          <a:xfrm>
            <a:off x="660400" y="694970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Introduction to the Game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237129-BC3D-F0A4-8795-833175E4D727}"/>
              </a:ext>
            </a:extLst>
          </p:cNvPr>
          <p:cNvSpPr txBox="1"/>
          <p:nvPr/>
        </p:nvSpPr>
        <p:spPr>
          <a:xfrm>
            <a:off x="6426200" y="1805433"/>
            <a:ext cx="45074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+mj-ea"/>
                <a:ea typeface="+mj-ea"/>
              </a:rPr>
              <a:t>&lt;</a:t>
            </a:r>
            <a:r>
              <a:rPr lang="ko-KR" altLang="en-US">
                <a:latin typeface="+mj-ea"/>
                <a:ea typeface="+mj-ea"/>
              </a:rPr>
              <a:t>오브젝트 종류</a:t>
            </a:r>
            <a:r>
              <a:rPr lang="en-US" altLang="ko-KR">
                <a:latin typeface="+mj-ea"/>
                <a:ea typeface="+mj-ea"/>
              </a:rPr>
              <a:t>&gt;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헬기</a:t>
            </a:r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dirty="0">
                <a:latin typeface="+mj-ea"/>
                <a:ea typeface="+mj-ea"/>
              </a:rPr>
              <a:t>1</a:t>
            </a:r>
            <a:r>
              <a:rPr lang="en-US" altLang="ko-KR">
                <a:latin typeface="+mj-ea"/>
                <a:ea typeface="+mj-ea"/>
              </a:rPr>
              <a:t>. HP</a:t>
            </a:r>
            <a:r>
              <a:rPr lang="ko-KR" altLang="en-US">
                <a:latin typeface="+mj-ea"/>
                <a:ea typeface="+mj-ea"/>
              </a:rPr>
              <a:t>이 높고 방어력이 좋은 거대한 헬기</a:t>
            </a:r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dirty="0">
                <a:latin typeface="+mj-ea"/>
                <a:ea typeface="+mj-ea"/>
              </a:rPr>
              <a:t>2</a:t>
            </a:r>
            <a:r>
              <a:rPr lang="en-US" altLang="ko-KR">
                <a:latin typeface="+mj-ea"/>
                <a:ea typeface="+mj-ea"/>
              </a:rPr>
              <a:t>. </a:t>
            </a:r>
            <a:r>
              <a:rPr lang="ko-KR" altLang="en-US">
                <a:latin typeface="+mj-ea"/>
                <a:ea typeface="+mj-ea"/>
              </a:rPr>
              <a:t>이동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공격 연사 속도가 빠른</a:t>
            </a:r>
            <a:r>
              <a:rPr lang="en-US" altLang="ko-KR">
                <a:latin typeface="+mj-ea"/>
                <a:ea typeface="+mj-ea"/>
              </a:rPr>
              <a:t> </a:t>
            </a:r>
            <a:r>
              <a:rPr lang="ko-KR" altLang="en-US">
                <a:latin typeface="+mj-ea"/>
                <a:ea typeface="+mj-ea"/>
              </a:rPr>
              <a:t>왜소한 헬기</a:t>
            </a:r>
            <a:r>
              <a:rPr lang="en-US" altLang="ko-KR">
                <a:latin typeface="+mj-ea"/>
                <a:ea typeface="+mj-ea"/>
              </a:rPr>
              <a:t> </a:t>
            </a:r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dirty="0">
                <a:latin typeface="+mj-ea"/>
                <a:ea typeface="+mj-ea"/>
              </a:rPr>
              <a:t>3</a:t>
            </a:r>
            <a:r>
              <a:rPr lang="en-US" altLang="ko-KR">
                <a:latin typeface="+mj-ea"/>
                <a:ea typeface="+mj-ea"/>
              </a:rPr>
              <a:t>. </a:t>
            </a:r>
            <a:r>
              <a:rPr lang="ko-KR" altLang="en-US">
                <a:latin typeface="+mj-ea"/>
                <a:ea typeface="+mj-ea"/>
              </a:rPr>
              <a:t>공격력이 높은</a:t>
            </a:r>
            <a:r>
              <a:rPr lang="en-US" altLang="ko-KR">
                <a:latin typeface="+mj-ea"/>
                <a:ea typeface="+mj-ea"/>
              </a:rPr>
              <a:t> </a:t>
            </a:r>
            <a:r>
              <a:rPr lang="ko-KR" altLang="en-US" dirty="0">
                <a:latin typeface="+mj-ea"/>
                <a:ea typeface="+mj-ea"/>
              </a:rPr>
              <a:t>평범한 </a:t>
            </a:r>
            <a:r>
              <a:rPr lang="ko-KR" altLang="en-US">
                <a:latin typeface="+mj-ea"/>
                <a:ea typeface="+mj-ea"/>
              </a:rPr>
              <a:t>크기의 헬기</a:t>
            </a:r>
            <a:endParaRPr lang="en-US" altLang="ko-KR">
              <a:latin typeface="+mj-ea"/>
              <a:ea typeface="+mj-ea"/>
            </a:endParaRPr>
          </a:p>
          <a:p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기체 별 사용되는 총알 및 미사일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지상전에서 사용되는 총알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수류탄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전투 시설</a:t>
            </a:r>
            <a:r>
              <a:rPr lang="en-US" altLang="ko-KR">
                <a:latin typeface="+mj-ea"/>
                <a:ea typeface="+mj-ea"/>
              </a:rPr>
              <a:t>(</a:t>
            </a:r>
            <a:r>
              <a:rPr lang="ko-KR" altLang="en-US">
                <a:latin typeface="+mj-ea"/>
                <a:ea typeface="+mj-ea"/>
              </a:rPr>
              <a:t>사격 벙커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대공포</a:t>
            </a:r>
            <a:r>
              <a:rPr lang="en-US" altLang="ko-KR">
                <a:latin typeface="+mj-ea"/>
                <a:ea typeface="+mj-ea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지형에 따른 시설</a:t>
            </a:r>
            <a:r>
              <a:rPr lang="en-US" altLang="ko-KR">
                <a:latin typeface="+mj-ea"/>
                <a:ea typeface="+mj-ea"/>
              </a:rPr>
              <a:t>(</a:t>
            </a:r>
            <a:r>
              <a:rPr lang="ko-KR" altLang="en-US">
                <a:latin typeface="+mj-ea"/>
                <a:ea typeface="+mj-ea"/>
              </a:rPr>
              <a:t>전투 시설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폐건물 등</a:t>
            </a:r>
            <a:r>
              <a:rPr lang="en-US" altLang="ko-KR">
                <a:latin typeface="+mj-ea"/>
                <a:ea typeface="+mj-ea"/>
              </a:rPr>
              <a:t>)</a:t>
            </a:r>
            <a:r>
              <a:rPr lang="ko-KR" altLang="en-US">
                <a:latin typeface="+mj-ea"/>
                <a:ea typeface="+mj-ea"/>
              </a:rPr>
              <a:t> 및 환경 오브젝트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약 </a:t>
            </a:r>
            <a:r>
              <a:rPr lang="en-US" altLang="ko-KR">
                <a:latin typeface="+mj-ea"/>
                <a:ea typeface="+mj-ea"/>
              </a:rPr>
              <a:t>500</a:t>
            </a:r>
            <a:r>
              <a:rPr lang="ko-KR" altLang="en-US">
                <a:latin typeface="+mj-ea"/>
                <a:ea typeface="+mj-ea"/>
              </a:rPr>
              <a:t>개의 오브젝트들이 존재</a:t>
            </a:r>
            <a:endParaRPr lang="en-US" altLang="ko-KR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196425-5766-832F-441D-560160897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06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1C3980-C07F-387C-968F-22B3D0DD3165}"/>
              </a:ext>
            </a:extLst>
          </p:cNvPr>
          <p:cNvSpPr txBox="1"/>
          <p:nvPr/>
        </p:nvSpPr>
        <p:spPr>
          <a:xfrm>
            <a:off x="988108" y="1720840"/>
            <a:ext cx="47776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&lt;</a:t>
            </a:r>
            <a:r>
              <a:rPr lang="ko-KR" altLang="en-US" dirty="0">
                <a:latin typeface="+mj-ea"/>
                <a:ea typeface="+mj-ea"/>
              </a:rPr>
              <a:t>맵</a:t>
            </a:r>
            <a:r>
              <a:rPr lang="en-US" altLang="ko-KR" dirty="0">
                <a:latin typeface="+mj-ea"/>
                <a:ea typeface="+mj-ea"/>
              </a:rPr>
              <a:t>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>
                <a:latin typeface="+mj-ea"/>
                <a:ea typeface="+mj-ea"/>
              </a:rPr>
              <a:t>1</a:t>
            </a:r>
            <a:r>
              <a:rPr lang="ko-KR" altLang="en-US">
                <a:latin typeface="+mj-ea"/>
                <a:ea typeface="+mj-ea"/>
              </a:rPr>
              <a:t>스테이지 당 </a:t>
            </a:r>
            <a:r>
              <a:rPr lang="en-US" altLang="ko-KR">
                <a:latin typeface="+mj-ea"/>
                <a:ea typeface="+mj-ea"/>
              </a:rPr>
              <a:t>1</a:t>
            </a:r>
            <a:r>
              <a:rPr lang="ko-KR" altLang="en-US">
                <a:latin typeface="+mj-ea"/>
                <a:ea typeface="+mj-ea"/>
              </a:rPr>
              <a:t>개의 맵 </a:t>
            </a:r>
            <a:r>
              <a:rPr lang="en-US" altLang="ko-KR">
                <a:latin typeface="+mj-ea"/>
                <a:ea typeface="+mj-ea"/>
              </a:rPr>
              <a:t>(</a:t>
            </a:r>
            <a:r>
              <a:rPr lang="ko-KR" altLang="en-US">
                <a:latin typeface="+mj-ea"/>
                <a:ea typeface="+mj-ea"/>
              </a:rPr>
              <a:t>스테이지 </a:t>
            </a:r>
            <a:r>
              <a:rPr lang="en-US" altLang="ko-KR">
                <a:latin typeface="+mj-ea"/>
                <a:ea typeface="+mj-ea"/>
              </a:rPr>
              <a:t>2</a:t>
            </a:r>
            <a:r>
              <a:rPr lang="ko-KR" altLang="en-US">
                <a:latin typeface="+mj-ea"/>
                <a:ea typeface="+mj-ea"/>
              </a:rPr>
              <a:t>개로 제한</a:t>
            </a:r>
            <a:r>
              <a:rPr lang="en-US" altLang="ko-KR">
                <a:latin typeface="+mj-ea"/>
                <a:ea typeface="+mj-ea"/>
              </a:rPr>
              <a:t>)</a:t>
            </a: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10km * 10km</a:t>
            </a:r>
            <a:r>
              <a:rPr lang="ko-KR" altLang="en-US" dirty="0">
                <a:latin typeface="+mj-ea"/>
                <a:ea typeface="+mj-ea"/>
              </a:rPr>
              <a:t>의 맵 크기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en-US" altLang="ko-KR" dirty="0">
                <a:latin typeface="+mj-ea"/>
                <a:ea typeface="+mj-ea"/>
              </a:rPr>
              <a:t>&lt;UI/UX&gt;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크로스 </a:t>
            </a:r>
            <a:r>
              <a:rPr lang="ko-KR" altLang="en-US" dirty="0">
                <a:latin typeface="+mj-ea"/>
                <a:ea typeface="+mj-ea"/>
              </a:rPr>
              <a:t>헤어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조준 </a:t>
            </a:r>
            <a:r>
              <a:rPr lang="ko-KR" altLang="en-US">
                <a:latin typeface="+mj-ea"/>
                <a:ea typeface="+mj-ea"/>
              </a:rPr>
              <a:t>점</a:t>
            </a:r>
            <a:r>
              <a:rPr lang="en-US" altLang="ko-KR">
                <a:latin typeface="+mj-ea"/>
                <a:ea typeface="+mj-ea"/>
              </a:rPr>
              <a:t>), </a:t>
            </a:r>
            <a:r>
              <a:rPr lang="ko-KR" altLang="en-US">
                <a:latin typeface="+mj-ea"/>
                <a:ea typeface="+mj-ea"/>
              </a:rPr>
              <a:t>고도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속도</a:t>
            </a: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플레이어 </a:t>
            </a:r>
            <a:r>
              <a:rPr lang="en-US" altLang="ko-KR">
                <a:latin typeface="+mj-ea"/>
                <a:ea typeface="+mj-ea"/>
              </a:rPr>
              <a:t>HP, </a:t>
            </a:r>
            <a:r>
              <a:rPr lang="ko-KR" altLang="en-US">
                <a:latin typeface="+mj-ea"/>
                <a:ea typeface="+mj-ea"/>
              </a:rPr>
              <a:t>기체 파괴 현황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미니맵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레이더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총 제한 시간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점령 중인 시간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임무 진행에 따른 진행률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탄 개수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특수 기능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적 </a:t>
            </a:r>
            <a:r>
              <a:rPr lang="en-US" altLang="ko-KR">
                <a:latin typeface="+mj-ea"/>
                <a:ea typeface="+mj-ea"/>
              </a:rPr>
              <a:t>HP, </a:t>
            </a:r>
            <a:r>
              <a:rPr lang="ko-KR" altLang="en-US">
                <a:latin typeface="+mj-ea"/>
                <a:ea typeface="+mj-ea"/>
              </a:rPr>
              <a:t>점령 지역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적 본진 지역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DF3205-547A-FDB0-BF32-8F5BC87811B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2"/>
            </a:pPr>
            <a:r>
              <a:rPr lang="ko-KR" altLang="en-US" dirty="0">
                <a:latin typeface="+mj-ea"/>
                <a:ea typeface="+mj-ea"/>
              </a:rPr>
              <a:t>게임</a:t>
            </a:r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ko-KR" altLang="en-US" dirty="0">
                <a:latin typeface="+mj-ea"/>
                <a:ea typeface="+mj-ea"/>
              </a:rPr>
              <a:t>정보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EF291D-1D1B-D47D-C56B-FCA4FA74DD4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FD76EB-45AA-492C-D92E-C2A8F642A43A}"/>
              </a:ext>
            </a:extLst>
          </p:cNvPr>
          <p:cNvSpPr txBox="1"/>
          <p:nvPr/>
        </p:nvSpPr>
        <p:spPr>
          <a:xfrm>
            <a:off x="660400" y="694970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Introduction to the Game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9268009" y="-918053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196425-5766-832F-441D-560160897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04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5EF30-5968-42BE-5E7F-ED14C86AC23E}"/>
              </a:ext>
            </a:extLst>
          </p:cNvPr>
          <p:cNvSpPr txBox="1"/>
          <p:nvPr/>
        </p:nvSpPr>
        <p:spPr>
          <a:xfrm>
            <a:off x="639468" y="1082716"/>
            <a:ext cx="131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3"/>
            </a:pPr>
            <a:r>
              <a:rPr lang="ko-KR" altLang="en-US" dirty="0">
                <a:latin typeface="+mj-ea"/>
                <a:ea typeface="+mj-ea"/>
              </a:rPr>
              <a:t>조작 키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11590F-1D83-4BB2-2BB5-72F262636330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8C976-3CBA-DE44-E100-7E19AB43D8AA}"/>
              </a:ext>
            </a:extLst>
          </p:cNvPr>
          <p:cNvSpPr txBox="1"/>
          <p:nvPr/>
        </p:nvSpPr>
        <p:spPr>
          <a:xfrm>
            <a:off x="660400" y="694970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Introduction to the Game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2B8252-5EE3-AEBB-57EC-79FB3F91B1F6}"/>
              </a:ext>
            </a:extLst>
          </p:cNvPr>
          <p:cNvSpPr txBox="1"/>
          <p:nvPr/>
        </p:nvSpPr>
        <p:spPr>
          <a:xfrm>
            <a:off x="2281875" y="5108539"/>
            <a:ext cx="3038255" cy="1477328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>
                <a:latin typeface="+mj-ea"/>
                <a:ea typeface="+mj-ea"/>
              </a:rPr>
              <a:t>(</a:t>
            </a:r>
            <a:r>
              <a:rPr lang="ko-KR" altLang="en-US">
                <a:latin typeface="+mj-ea"/>
                <a:ea typeface="+mj-ea"/>
              </a:rPr>
              <a:t>공중</a:t>
            </a:r>
            <a:r>
              <a:rPr lang="en-US" altLang="ko-KR">
                <a:latin typeface="+mj-ea"/>
                <a:ea typeface="+mj-ea"/>
              </a:rPr>
              <a:t>)W/S: </a:t>
            </a:r>
            <a:r>
              <a:rPr lang="ko-KR" altLang="en-US">
                <a:latin typeface="+mj-ea"/>
                <a:ea typeface="+mj-ea"/>
              </a:rPr>
              <a:t>기체 상승</a:t>
            </a:r>
            <a:r>
              <a:rPr lang="en-US" altLang="ko-KR">
                <a:latin typeface="+mj-ea"/>
                <a:ea typeface="+mj-ea"/>
              </a:rPr>
              <a:t>/</a:t>
            </a:r>
            <a:r>
              <a:rPr lang="ko-KR" altLang="en-US">
                <a:latin typeface="+mj-ea"/>
                <a:ea typeface="+mj-ea"/>
              </a:rPr>
              <a:t>하강</a:t>
            </a:r>
            <a:endParaRPr lang="en-US" altLang="ko-KR">
              <a:latin typeface="+mj-ea"/>
              <a:ea typeface="+mj-ea"/>
            </a:endParaRPr>
          </a:p>
          <a:p>
            <a:r>
              <a:rPr lang="en-US" altLang="ko-KR">
                <a:latin typeface="+mj-ea"/>
                <a:ea typeface="+mj-ea"/>
              </a:rPr>
              <a:t>(</a:t>
            </a:r>
            <a:r>
              <a:rPr lang="ko-KR" altLang="en-US">
                <a:latin typeface="+mj-ea"/>
                <a:ea typeface="+mj-ea"/>
              </a:rPr>
              <a:t>공중</a:t>
            </a:r>
            <a:r>
              <a:rPr lang="en-US" altLang="ko-KR">
                <a:latin typeface="+mj-ea"/>
                <a:ea typeface="+mj-ea"/>
              </a:rPr>
              <a:t>) A/D: </a:t>
            </a:r>
            <a:r>
              <a:rPr lang="ko-KR" altLang="en-US">
                <a:latin typeface="+mj-ea"/>
                <a:ea typeface="+mj-ea"/>
              </a:rPr>
              <a:t>기체</a:t>
            </a:r>
            <a:r>
              <a:rPr lang="en-US" altLang="ko-KR">
                <a:latin typeface="+mj-ea"/>
                <a:ea typeface="+mj-ea"/>
              </a:rPr>
              <a:t> </a:t>
            </a:r>
            <a:r>
              <a:rPr lang="ko-KR" altLang="en-US">
                <a:latin typeface="+mj-ea"/>
                <a:ea typeface="+mj-ea"/>
              </a:rPr>
              <a:t>회전</a:t>
            </a:r>
            <a:endParaRPr lang="en-US" altLang="ko-KR">
              <a:latin typeface="+mj-ea"/>
              <a:ea typeface="+mj-ea"/>
            </a:endParaRPr>
          </a:p>
          <a:p>
            <a:r>
              <a:rPr lang="en-US" altLang="ko-KR">
                <a:latin typeface="+mj-ea"/>
                <a:ea typeface="+mj-ea"/>
              </a:rPr>
              <a:t>(</a:t>
            </a:r>
            <a:r>
              <a:rPr lang="ko-KR" altLang="en-US">
                <a:latin typeface="+mj-ea"/>
                <a:ea typeface="+mj-ea"/>
              </a:rPr>
              <a:t>지상</a:t>
            </a:r>
            <a:r>
              <a:rPr lang="en-US" altLang="ko-KR">
                <a:latin typeface="+mj-ea"/>
                <a:ea typeface="+mj-ea"/>
              </a:rPr>
              <a:t>) W/A/S/D: </a:t>
            </a:r>
            <a:r>
              <a:rPr lang="ko-KR" altLang="en-US">
                <a:latin typeface="+mj-ea"/>
                <a:ea typeface="+mj-ea"/>
              </a:rPr>
              <a:t>사람 이동</a:t>
            </a:r>
            <a:endParaRPr lang="en-US" altLang="ko-KR">
              <a:latin typeface="+mj-ea"/>
              <a:ea typeface="+mj-ea"/>
            </a:endParaRPr>
          </a:p>
          <a:p>
            <a:r>
              <a:rPr lang="en-US" altLang="ko-KR">
                <a:latin typeface="+mj-ea"/>
                <a:ea typeface="+mj-ea"/>
              </a:rPr>
              <a:t>R: </a:t>
            </a:r>
            <a:r>
              <a:rPr lang="ko-KR" altLang="en-US">
                <a:latin typeface="+mj-ea"/>
                <a:ea typeface="+mj-ea"/>
              </a:rPr>
              <a:t>기본 공격 장전</a:t>
            </a:r>
            <a:endParaRPr lang="en-US" altLang="ko-KR">
              <a:latin typeface="+mj-ea"/>
              <a:ea typeface="+mj-ea"/>
            </a:endParaRPr>
          </a:p>
          <a:p>
            <a:r>
              <a:rPr lang="en-US" altLang="ko-KR">
                <a:latin typeface="+mj-ea"/>
                <a:ea typeface="+mj-ea"/>
              </a:rPr>
              <a:t>F2/F3: </a:t>
            </a:r>
            <a:r>
              <a:rPr lang="ko-KR" altLang="en-US">
                <a:latin typeface="+mj-ea"/>
                <a:ea typeface="+mj-ea"/>
              </a:rPr>
              <a:t>헬기 카메라 전환</a:t>
            </a:r>
            <a:endParaRPr lang="en-US" altLang="ko-KR">
              <a:latin typeface="+mj-ea"/>
              <a:ea typeface="+mj-ea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CC8DF4-CBB5-95C2-E860-2F24FD8724BF}"/>
              </a:ext>
            </a:extLst>
          </p:cNvPr>
          <p:cNvSpPr txBox="1"/>
          <p:nvPr/>
        </p:nvSpPr>
        <p:spPr>
          <a:xfrm>
            <a:off x="7065016" y="5247038"/>
            <a:ext cx="3571211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>
                <a:latin typeface="+mj-ea"/>
                <a:ea typeface="+mj-ea"/>
              </a:rPr>
              <a:t>CRTL: </a:t>
            </a:r>
            <a:r>
              <a:rPr lang="ko-KR" altLang="en-US">
                <a:latin typeface="+mj-ea"/>
                <a:ea typeface="+mj-ea"/>
              </a:rPr>
              <a:t>헬기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사람의 특수 능력 사용</a:t>
            </a:r>
            <a:endParaRPr lang="en-US" altLang="ko-KR">
              <a:latin typeface="+mj-ea"/>
              <a:ea typeface="+mj-ea"/>
            </a:endParaRPr>
          </a:p>
          <a:p>
            <a:r>
              <a:rPr lang="ko-KR" altLang="en-US">
                <a:latin typeface="+mj-ea"/>
                <a:ea typeface="+mj-ea"/>
              </a:rPr>
              <a:t>마우스 좌측 클릭</a:t>
            </a:r>
            <a:r>
              <a:rPr lang="en-US" altLang="ko-KR">
                <a:latin typeface="+mj-ea"/>
                <a:ea typeface="+mj-ea"/>
              </a:rPr>
              <a:t>: </a:t>
            </a:r>
            <a:r>
              <a:rPr lang="ko-KR" altLang="en-US">
                <a:latin typeface="+mj-ea"/>
                <a:ea typeface="+mj-ea"/>
              </a:rPr>
              <a:t>기본 공격</a:t>
            </a:r>
            <a:endParaRPr lang="en-US" altLang="ko-KR">
              <a:latin typeface="+mj-ea"/>
              <a:ea typeface="+mj-ea"/>
            </a:endParaRPr>
          </a:p>
          <a:p>
            <a:r>
              <a:rPr lang="ko-KR" altLang="en-US">
                <a:latin typeface="+mj-ea"/>
                <a:ea typeface="+mj-ea"/>
              </a:rPr>
              <a:t>마우스</a:t>
            </a:r>
            <a:r>
              <a:rPr lang="en-US" altLang="ko-KR">
                <a:latin typeface="+mj-ea"/>
                <a:ea typeface="+mj-ea"/>
              </a:rPr>
              <a:t>: </a:t>
            </a:r>
            <a:r>
              <a:rPr lang="ko-KR" altLang="en-US">
                <a:latin typeface="+mj-ea"/>
                <a:ea typeface="+mj-ea"/>
              </a:rPr>
              <a:t>기체의 각도 회전 및</a:t>
            </a:r>
            <a:r>
              <a:rPr lang="en-US" altLang="ko-KR">
                <a:latin typeface="+mj-ea"/>
                <a:ea typeface="+mj-ea"/>
              </a:rPr>
              <a:t> </a:t>
            </a:r>
            <a:r>
              <a:rPr lang="ko-KR" altLang="en-US">
                <a:latin typeface="+mj-ea"/>
                <a:ea typeface="+mj-ea"/>
              </a:rPr>
              <a:t>사람</a:t>
            </a:r>
            <a:br>
              <a:rPr lang="en-US" altLang="ko-KR">
                <a:latin typeface="+mj-ea"/>
                <a:ea typeface="+mj-ea"/>
              </a:rPr>
            </a:br>
            <a:r>
              <a:rPr lang="en-US" altLang="ko-KR">
                <a:latin typeface="+mj-ea"/>
                <a:ea typeface="+mj-ea"/>
              </a:rPr>
              <a:t>              </a:t>
            </a:r>
            <a:r>
              <a:rPr lang="ko-KR" altLang="en-US">
                <a:latin typeface="+mj-ea"/>
                <a:ea typeface="+mj-ea"/>
              </a:rPr>
              <a:t>카메라 회전</a:t>
            </a:r>
            <a:endParaRPr lang="en-US" altLang="ko-KR"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855D16-FEDD-2EE5-CF78-E390394D330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45426" y="1685053"/>
            <a:ext cx="2130216" cy="3081515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CCD6782-972E-45BD-1156-F42FC4BD43F6}"/>
              </a:ext>
            </a:extLst>
          </p:cNvPr>
          <p:cNvSpPr txBox="1"/>
          <p:nvPr/>
        </p:nvSpPr>
        <p:spPr>
          <a:xfrm>
            <a:off x="793902" y="4779152"/>
            <a:ext cx="2394970" cy="222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750" dirty="0">
                <a:latin typeface="+mj-ea"/>
                <a:ea typeface="+mj-ea"/>
              </a:rPr>
              <a:t>&lt;</a:t>
            </a:r>
            <a:r>
              <a:rPr lang="ko-KR" altLang="en-US" sz="750">
                <a:latin typeface="+mj-ea"/>
                <a:ea typeface="+mj-ea"/>
              </a:rPr>
              <a:t>그림 </a:t>
            </a:r>
            <a:r>
              <a:rPr lang="en-US" altLang="ko-KR" sz="750">
                <a:latin typeface="+mj-ea"/>
                <a:ea typeface="+mj-ea"/>
              </a:rPr>
              <a:t>2&gt; </a:t>
            </a:r>
            <a:r>
              <a:rPr lang="ko-KR" altLang="en-US" sz="750">
                <a:latin typeface="+mj-ea"/>
                <a:ea typeface="+mj-ea"/>
              </a:rPr>
              <a:t>사용하는 키보드</a:t>
            </a:r>
            <a:r>
              <a:rPr lang="en-US" altLang="ko-KR" sz="750">
                <a:latin typeface="+mj-ea"/>
                <a:ea typeface="+mj-ea"/>
              </a:rPr>
              <a:t>, </a:t>
            </a:r>
            <a:r>
              <a:rPr lang="ko-KR" altLang="en-US" sz="750">
                <a:latin typeface="+mj-ea"/>
                <a:ea typeface="+mj-ea"/>
              </a:rPr>
              <a:t>마우스 표시</a:t>
            </a:r>
            <a:endParaRPr lang="en-US" altLang="ko-KR" sz="750" dirty="0">
              <a:latin typeface="+mj-ea"/>
              <a:ea typeface="+mj-ea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EE3E463-1F49-1D61-0FCA-7F36E2606EFC}"/>
              </a:ext>
            </a:extLst>
          </p:cNvPr>
          <p:cNvGrpSpPr/>
          <p:nvPr/>
        </p:nvGrpSpPr>
        <p:grpSpPr>
          <a:xfrm>
            <a:off x="798968" y="1624369"/>
            <a:ext cx="8463848" cy="3223070"/>
            <a:chOff x="798968" y="1624369"/>
            <a:chExt cx="8463848" cy="322307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E1DDB4F-EF3D-0DEB-9D97-74D9A3788E35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4453DCE-47EE-0F43-4865-8FF654A2E008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1" name="그림 10">
                  <a:extLst>
                    <a:ext uri="{FF2B5EF4-FFF2-40B4-BE49-F238E27FC236}">
                      <a16:creationId xmlns:a16="http://schemas.microsoft.com/office/drawing/2014/main" id="{0A03E5E5-6746-E3AD-54E0-BD8E2FA756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B60E992B-D70B-7635-DD98-10A5F3297537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2" name="사각형: 둥근 모서리 21">
                  <a:extLst>
                    <a:ext uri="{FF2B5EF4-FFF2-40B4-BE49-F238E27FC236}">
                      <a16:creationId xmlns:a16="http://schemas.microsoft.com/office/drawing/2014/main" id="{031FD582-34EF-3D86-668A-D8385EA8260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5" name="사각형: 둥근 모서리 24">
                  <a:extLst>
                    <a:ext uri="{FF2B5EF4-FFF2-40B4-BE49-F238E27FC236}">
                      <a16:creationId xmlns:a16="http://schemas.microsoft.com/office/drawing/2014/main" id="{B873E810-3B4F-38B0-5926-FBEA464FEA54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사각형: 둥근 모서리 25">
                  <a:extLst>
                    <a:ext uri="{FF2B5EF4-FFF2-40B4-BE49-F238E27FC236}">
                      <a16:creationId xmlns:a16="http://schemas.microsoft.com/office/drawing/2014/main" id="{029B982C-4A81-8A43-EFBF-B19BDC99C513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EDEA6B0C-FA19-A0DE-88E3-3F2EC0BCA3ED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B4C1B9AC-6383-0000-ABD6-CD2FF1930A51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AF720060-EC34-1F71-5808-E21D6F26FADF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EA838D7-4453-B89E-46F6-F35E65C3476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850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4800774"/>
            <a:ext cx="10757914" cy="18303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4800774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7" y="4980663"/>
            <a:ext cx="107579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적 발견 시 적의 위치를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UI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로 보여준다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점령 지역은 위 사진의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‘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공격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’ 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표시 처럼 위치를 알려준다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pc="-15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스테이지는 총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2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개이며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1 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스테이지를 깨면 이어서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2 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스테이지로 넘어간다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1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스테이지는 헬기를 사용하는 공중전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, 2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스테이지는 실제 사람으로 전투 시설을 부숴야 하는 지상전으로 이루어져 있다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506548" y="4535051"/>
            <a:ext cx="2394970" cy="222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750" dirty="0">
                <a:latin typeface="+mj-ea"/>
                <a:ea typeface="+mj-ea"/>
              </a:rPr>
              <a:t>&lt;</a:t>
            </a:r>
            <a:r>
              <a:rPr lang="ko-KR" altLang="en-US" sz="750">
                <a:latin typeface="+mj-ea"/>
                <a:ea typeface="+mj-ea"/>
              </a:rPr>
              <a:t>그림 </a:t>
            </a:r>
            <a:r>
              <a:rPr lang="en-US" altLang="ko-KR" sz="750">
                <a:latin typeface="+mj-ea"/>
                <a:ea typeface="+mj-ea"/>
              </a:rPr>
              <a:t>3&gt; </a:t>
            </a:r>
            <a:r>
              <a:rPr lang="ko-KR" altLang="en-US" sz="750">
                <a:latin typeface="+mj-ea"/>
                <a:ea typeface="+mj-ea"/>
              </a:rPr>
              <a:t>게임 화면 예시</a:t>
            </a:r>
            <a:endParaRPr lang="en-US" altLang="ko-KR" sz="750" dirty="0">
              <a:latin typeface="+mj-ea"/>
              <a:ea typeface="+mj-ea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AABB2C8-3B81-7AF1-2723-7B43B33F5AC1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26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FCB534-0305-40A2-6494-32C9E33E7B2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C7E5E-A6FE-708D-4E6B-D9B93E0E7543}"/>
              </a:ext>
            </a:extLst>
          </p:cNvPr>
          <p:cNvSpPr txBox="1"/>
          <p:nvPr/>
        </p:nvSpPr>
        <p:spPr>
          <a:xfrm>
            <a:off x="660400" y="138935"/>
            <a:ext cx="194963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EBD575-EFE5-E47B-CD76-9AAEB2C23602}"/>
              </a:ext>
            </a:extLst>
          </p:cNvPr>
          <p:cNvSpPr txBox="1"/>
          <p:nvPr/>
        </p:nvSpPr>
        <p:spPr>
          <a:xfrm>
            <a:off x="660400" y="694970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Introduction to the Game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4"/>
            </a:pPr>
            <a:r>
              <a:rPr lang="ko-KR" altLang="en-US">
                <a:latin typeface="+mj-ea"/>
                <a:ea typeface="+mj-ea"/>
              </a:rPr>
              <a:t>게임</a:t>
            </a:r>
            <a:r>
              <a:rPr lang="en-US" altLang="ko-KR">
                <a:latin typeface="+mj-ea"/>
                <a:ea typeface="+mj-ea"/>
              </a:rPr>
              <a:t> </a:t>
            </a:r>
            <a:r>
              <a:rPr lang="ko-KR" altLang="en-US">
                <a:latin typeface="+mj-ea"/>
                <a:ea typeface="+mj-ea"/>
              </a:rPr>
              <a:t>방법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0E0245E7-1542-96AC-0E2A-61E1D845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548" y="1452048"/>
            <a:ext cx="6575307" cy="30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71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2480</TotalTime>
  <Words>1436</Words>
  <Application>Microsoft Office PowerPoint</Application>
  <PresentationFormat>와이드스크린</PresentationFormat>
  <Paragraphs>367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9" baseType="lpstr">
      <vt:lpstr>나눔스퀘어 ExtraBold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45</cp:revision>
  <dcterms:created xsi:type="dcterms:W3CDTF">2021-02-14T00:18:03Z</dcterms:created>
  <dcterms:modified xsi:type="dcterms:W3CDTF">2022-11-26T13:13:50Z</dcterms:modified>
</cp:coreProperties>
</file>

<file path=docProps/thumbnail.jpeg>
</file>